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9" roundtripDataSignature="AMtx7mjlJ1keBgeef82+eRF4EisfwWlv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5E607A-156D-4DCF-A176-985A9833BA4A}">
  <a:tblStyle styleId="{AF5E607A-156D-4DCF-A176-985A9833BA4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regular.fntdata"/><Relationship Id="rId16" Type="http://schemas.openxmlformats.org/officeDocument/2006/relationships/slide" Target="slides/slide10.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c93845807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2c938458071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cb4f35770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cb4f357708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b4f3577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2cb4f3577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d0d0cd84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d0d0cd847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ac22285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2cac22285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1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1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1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16"/>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16"/>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cxnSp>
        <p:nvCxnSpPr>
          <p:cNvPr id="60" name="Google Shape;60;p2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1" name="Google Shape;61;p2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2" name="Google Shape;62;p25"/>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3" name="Google Shape;63;p25"/>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4" name="Google Shape;64;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2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6" name="Shape 16"/>
        <p:cNvGrpSpPr/>
        <p:nvPr/>
      </p:nvGrpSpPr>
      <p:grpSpPr>
        <a:xfrm>
          <a:off x="0" y="0"/>
          <a:ext cx="0" cy="0"/>
          <a:chOff x="0" y="0"/>
          <a:chExt cx="0" cy="0"/>
        </a:xfrm>
      </p:grpSpPr>
      <p:cxnSp>
        <p:nvCxnSpPr>
          <p:cNvPr id="17" name="Google Shape;17;p17"/>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8" name="Google Shape;18;p17"/>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9" name="Google Shape;19;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18"/>
          <p:cNvCxnSpPr/>
          <p:nvPr/>
        </p:nvCxnSpPr>
        <p:spPr>
          <a:xfrm>
            <a:off x="339800" y="187050"/>
            <a:ext cx="8382000" cy="0"/>
          </a:xfrm>
          <a:prstGeom prst="straightConnector1">
            <a:avLst/>
          </a:prstGeom>
          <a:noFill/>
          <a:ln cap="flat" cmpd="sng" w="38100">
            <a:solidFill>
              <a:schemeClr val="dk2"/>
            </a:solidFill>
            <a:prstDash val="solid"/>
            <a:round/>
            <a:headEnd len="sm" w="sm" type="none"/>
            <a:tailEnd len="sm" w="sm" type="none"/>
          </a:ln>
        </p:spPr>
      </p:cxnSp>
      <p:cxnSp>
        <p:nvCxnSpPr>
          <p:cNvPr id="22" name="Google Shape;22;p18"/>
          <p:cNvCxnSpPr/>
          <p:nvPr/>
        </p:nvCxnSpPr>
        <p:spPr>
          <a:xfrm>
            <a:off x="308925" y="5044800"/>
            <a:ext cx="8412900" cy="0"/>
          </a:xfrm>
          <a:prstGeom prst="straightConnector1">
            <a:avLst/>
          </a:prstGeom>
          <a:noFill/>
          <a:ln cap="flat" cmpd="sng" w="19050">
            <a:solidFill>
              <a:schemeClr val="dk2"/>
            </a:solidFill>
            <a:prstDash val="solid"/>
            <a:round/>
            <a:headEnd len="sm" w="sm" type="none"/>
            <a:tailEnd len="sm" w="sm" type="none"/>
          </a:ln>
        </p:spPr>
      </p:cxnSp>
      <p:sp>
        <p:nvSpPr>
          <p:cNvPr id="23" name="Google Shape;23;p18"/>
          <p:cNvSpPr txBox="1"/>
          <p:nvPr>
            <p:ph type="title"/>
          </p:nvPr>
        </p:nvSpPr>
        <p:spPr>
          <a:xfrm>
            <a:off x="339850" y="575950"/>
            <a:ext cx="83820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4" name="Google Shape;24;p1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6" name="Shape 26"/>
        <p:cNvGrpSpPr/>
        <p:nvPr/>
      </p:nvGrpSpPr>
      <p:grpSpPr>
        <a:xfrm>
          <a:off x="0" y="0"/>
          <a:ext cx="0" cy="0"/>
          <a:chOff x="0" y="0"/>
          <a:chExt cx="0" cy="0"/>
        </a:xfrm>
      </p:grpSpPr>
      <p:cxnSp>
        <p:nvCxnSpPr>
          <p:cNvPr id="27" name="Google Shape;27;p19"/>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8" name="Google Shape;28;p19"/>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9" name="Google Shape;29;p19"/>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30" name="Google Shape;30;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cxnSp>
        <p:nvCxnSpPr>
          <p:cNvPr id="32" name="Google Shape;32;p20"/>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3" name="Google Shape;33;p2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4" name="Google Shape;34;p2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5" name="Google Shape;35;p2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6" name="Google Shape;36;p20"/>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20"/>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1"/>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1" name="Google Shape;41;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cxnSp>
        <p:nvCxnSpPr>
          <p:cNvPr id="43" name="Google Shape;43;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4" name="Google Shape;44;p22"/>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22"/>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23"/>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 name="Google Shape;49;p2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0" name="Google Shape;50;p23"/>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51" name="Google Shape;51;p23"/>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2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3" name="Google Shape;53;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cxnSp>
        <p:nvCxnSpPr>
          <p:cNvPr id="55" name="Google Shape;55;p2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6" name="Google Shape;56;p2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7" name="Google Shape;57;p24"/>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1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70" name="Shape 70"/>
        <p:cNvGrpSpPr/>
        <p:nvPr/>
      </p:nvGrpSpPr>
      <p:grpSpPr>
        <a:xfrm>
          <a:off x="0" y="0"/>
          <a:ext cx="0" cy="0"/>
          <a:chOff x="0" y="0"/>
          <a:chExt cx="0" cy="0"/>
        </a:xfrm>
      </p:grpSpPr>
      <p:sp>
        <p:nvSpPr>
          <p:cNvPr id="71" name="Google Shape;71;p1"/>
          <p:cNvSpPr txBox="1"/>
          <p:nvPr>
            <p:ph type="ctrTitle"/>
          </p:nvPr>
        </p:nvSpPr>
        <p:spPr>
          <a:xfrm>
            <a:off x="2500650" y="436875"/>
            <a:ext cx="6331500" cy="71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a:t>Filming </a:t>
            </a:r>
            <a:endParaRPr/>
          </a:p>
          <a:p>
            <a:pPr indent="0" lvl="0" marL="0" rtl="0" algn="l">
              <a:lnSpc>
                <a:spcPct val="100000"/>
              </a:lnSpc>
              <a:spcBef>
                <a:spcPts val="0"/>
              </a:spcBef>
              <a:spcAft>
                <a:spcPts val="0"/>
              </a:spcAft>
              <a:buClr>
                <a:schemeClr val="dk2"/>
              </a:buClr>
              <a:buSzPts val="1100"/>
              <a:buFont typeface="Arial"/>
              <a:buNone/>
            </a:pPr>
            <a:r>
              <a:rPr lang="en-GB"/>
              <a:t>Aotearoa Haerenga</a:t>
            </a:r>
            <a:endParaRPr b="0"/>
          </a:p>
          <a:p>
            <a:pPr indent="0" lvl="0" marL="0" rtl="0" algn="ctr">
              <a:lnSpc>
                <a:spcPct val="100000"/>
              </a:lnSpc>
              <a:spcBef>
                <a:spcPts val="0"/>
              </a:spcBef>
              <a:spcAft>
                <a:spcPts val="0"/>
              </a:spcAft>
              <a:buClr>
                <a:schemeClr val="dk2"/>
              </a:buClr>
              <a:buSzPts val="1100"/>
              <a:buFont typeface="Arial"/>
              <a:buNone/>
            </a:pPr>
            <a:r>
              <a:rPr lang="en-GB" sz="3000"/>
              <a:t>New Zealand Adventure</a:t>
            </a:r>
            <a:endParaRPr sz="200"/>
          </a:p>
          <a:p>
            <a:pPr indent="0" lvl="0" marL="0" rtl="0" algn="l">
              <a:lnSpc>
                <a:spcPct val="100000"/>
              </a:lnSpc>
              <a:spcBef>
                <a:spcPts val="0"/>
              </a:spcBef>
              <a:spcAft>
                <a:spcPts val="0"/>
              </a:spcAft>
              <a:buSzPts val="4800"/>
              <a:buNone/>
            </a:pPr>
            <a:r>
              <a:t/>
            </a:r>
            <a:endParaRPr/>
          </a:p>
        </p:txBody>
      </p:sp>
      <p:sp>
        <p:nvSpPr>
          <p:cNvPr id="72" name="Google Shape;72;p1"/>
          <p:cNvSpPr txBox="1"/>
          <p:nvPr>
            <p:ph idx="1" type="subTitle"/>
          </p:nvPr>
        </p:nvSpPr>
        <p:spPr>
          <a:xfrm>
            <a:off x="2336550" y="2370375"/>
            <a:ext cx="6331500" cy="913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GB"/>
              <a:t>See it! </a:t>
            </a:r>
            <a:endParaRPr/>
          </a:p>
          <a:p>
            <a:pPr indent="0" lvl="0" marL="0" rtl="0" algn="l">
              <a:lnSpc>
                <a:spcPct val="100000"/>
              </a:lnSpc>
              <a:spcBef>
                <a:spcPts val="0"/>
              </a:spcBef>
              <a:spcAft>
                <a:spcPts val="0"/>
              </a:spcAft>
              <a:buSzPts val="1800"/>
              <a:buNone/>
            </a:pPr>
            <a:r>
              <a:rPr lang="en-GB"/>
              <a:t>Feel it! </a:t>
            </a:r>
            <a:endParaRPr/>
          </a:p>
          <a:p>
            <a:pPr indent="0" lvl="0" marL="0" rtl="0" algn="l">
              <a:lnSpc>
                <a:spcPct val="100000"/>
              </a:lnSpc>
              <a:spcBef>
                <a:spcPts val="0"/>
              </a:spcBef>
              <a:spcAft>
                <a:spcPts val="0"/>
              </a:spcAft>
              <a:buSzPts val="1800"/>
              <a:buNone/>
            </a:pPr>
            <a:r>
              <a:rPr lang="en-GB"/>
              <a:t>Film it New Zealand!</a:t>
            </a:r>
            <a:endParaRPr/>
          </a:p>
        </p:txBody>
      </p:sp>
      <p:pic>
        <p:nvPicPr>
          <p:cNvPr id="73" name="Google Shape;73;p1"/>
          <p:cNvPicPr preferRelativeResize="0"/>
          <p:nvPr/>
        </p:nvPicPr>
        <p:blipFill rotWithShape="1">
          <a:blip r:embed="rId3">
            <a:alphaModFix/>
          </a:blip>
          <a:srcRect b="0" l="0" r="0" t="0"/>
          <a:stretch/>
        </p:blipFill>
        <p:spPr>
          <a:xfrm>
            <a:off x="5457099" y="2370375"/>
            <a:ext cx="2391850" cy="2296200"/>
          </a:xfrm>
          <a:prstGeom prst="rect">
            <a:avLst/>
          </a:prstGeom>
          <a:noFill/>
          <a:ln>
            <a:noFill/>
          </a:ln>
        </p:spPr>
      </p:pic>
      <p:pic>
        <p:nvPicPr>
          <p:cNvPr id="74" name="Google Shape;74;p1"/>
          <p:cNvPicPr preferRelativeResize="0"/>
          <p:nvPr/>
        </p:nvPicPr>
        <p:blipFill>
          <a:blip r:embed="rId4">
            <a:alphaModFix/>
          </a:blip>
          <a:stretch>
            <a:fillRect/>
          </a:stretch>
        </p:blipFill>
        <p:spPr>
          <a:xfrm>
            <a:off x="152400" y="152400"/>
            <a:ext cx="1028700" cy="34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c938458071_0_10"/>
          <p:cNvSpPr txBox="1"/>
          <p:nvPr>
            <p:ph type="title"/>
          </p:nvPr>
        </p:nvSpPr>
        <p:spPr>
          <a:xfrm>
            <a:off x="313475" y="1200200"/>
            <a:ext cx="8382000" cy="218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GB"/>
              <a:t>Hand in your filming planning so your teacher knows you are </a:t>
            </a:r>
            <a:endParaRPr/>
          </a:p>
          <a:p>
            <a:pPr indent="0" lvl="0" marL="0" rtl="0" algn="ctr">
              <a:lnSpc>
                <a:spcPct val="100000"/>
              </a:lnSpc>
              <a:spcBef>
                <a:spcPts val="0"/>
              </a:spcBef>
              <a:spcAft>
                <a:spcPts val="0"/>
              </a:spcAft>
              <a:buSzPts val="3000"/>
              <a:buNone/>
            </a:pPr>
            <a:r>
              <a:rPr lang="en-GB"/>
              <a:t>READY TO GO!</a:t>
            </a:r>
            <a:endParaRPr/>
          </a:p>
          <a:p>
            <a:pPr indent="0" lvl="0" marL="0" rtl="0" algn="ctr">
              <a:lnSpc>
                <a:spcPct val="100000"/>
              </a:lnSpc>
              <a:spcBef>
                <a:spcPts val="0"/>
              </a:spcBef>
              <a:spcAft>
                <a:spcPts val="0"/>
              </a:spcAft>
              <a:buSzPts val="3000"/>
              <a:buNone/>
            </a:pPr>
            <a:r>
              <a:t/>
            </a:r>
            <a:endParaRPr/>
          </a:p>
          <a:p>
            <a:pPr indent="0" lvl="0" marL="0" rtl="0" algn="ctr">
              <a:lnSpc>
                <a:spcPct val="100000"/>
              </a:lnSpc>
              <a:spcBef>
                <a:spcPts val="0"/>
              </a:spcBef>
              <a:spcAft>
                <a:spcPts val="0"/>
              </a:spcAft>
              <a:buSzPts val="3000"/>
              <a:buNone/>
            </a:pPr>
            <a:r>
              <a:rPr lang="en-GB"/>
              <a:t>Get practicing your scripts and get filming.</a:t>
            </a:r>
            <a:endParaRPr/>
          </a:p>
          <a:p>
            <a:pPr indent="0" lvl="0" marL="0" rtl="0" algn="ctr">
              <a:lnSpc>
                <a:spcPct val="100000"/>
              </a:lnSpc>
              <a:spcBef>
                <a:spcPts val="0"/>
              </a:spcBef>
              <a:spcAft>
                <a:spcPts val="0"/>
              </a:spcAft>
              <a:buSzPts val="3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78" name="Shape 78"/>
        <p:cNvGrpSpPr/>
        <p:nvPr/>
      </p:nvGrpSpPr>
      <p:grpSpPr>
        <a:xfrm>
          <a:off x="0" y="0"/>
          <a:ext cx="0" cy="0"/>
          <a:chOff x="0" y="0"/>
          <a:chExt cx="0" cy="0"/>
        </a:xfrm>
      </p:grpSpPr>
      <p:sp>
        <p:nvSpPr>
          <p:cNvPr id="79" name="Google Shape;79;p3"/>
          <p:cNvSpPr txBox="1"/>
          <p:nvPr/>
        </p:nvSpPr>
        <p:spPr>
          <a:xfrm>
            <a:off x="2432150" y="283625"/>
            <a:ext cx="8018100" cy="83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lang="en-GB" sz="4800">
                <a:solidFill>
                  <a:schemeClr val="lt1"/>
                </a:solidFill>
                <a:latin typeface="Raleway"/>
                <a:ea typeface="Raleway"/>
                <a:cs typeface="Raleway"/>
                <a:sym typeface="Raleway"/>
              </a:rPr>
              <a:t>FILMING </a:t>
            </a:r>
            <a:endParaRPr b="1" sz="4800">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Raleway"/>
                <a:ea typeface="Raleway"/>
                <a:cs typeface="Raleway"/>
                <a:sym typeface="Raleway"/>
              </a:rPr>
              <a:t>Aotearoa Haerenga</a:t>
            </a:r>
            <a:endParaRPr b="0" i="0" sz="1400" u="none" cap="none" strike="noStrike">
              <a:solidFill>
                <a:srgbClr val="000000"/>
              </a:solidFill>
              <a:latin typeface="Arial"/>
              <a:ea typeface="Arial"/>
              <a:cs typeface="Arial"/>
              <a:sym typeface="Arial"/>
            </a:endParaRPr>
          </a:p>
        </p:txBody>
      </p:sp>
      <p:sp>
        <p:nvSpPr>
          <p:cNvPr id="80" name="Google Shape;80;p3"/>
          <p:cNvSpPr txBox="1"/>
          <p:nvPr/>
        </p:nvSpPr>
        <p:spPr>
          <a:xfrm>
            <a:off x="2511275" y="2417225"/>
            <a:ext cx="6475500" cy="2266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702"/>
              <a:buFont typeface="Arial"/>
              <a:buNone/>
            </a:pPr>
            <a:r>
              <a:rPr lang="en-GB" sz="1700">
                <a:solidFill>
                  <a:schemeClr val="dk2"/>
                </a:solidFill>
              </a:rPr>
              <a:t>Your Production Team has done the background work now it is time to FILM!</a:t>
            </a:r>
            <a:endParaRPr sz="1700">
              <a:solidFill>
                <a:schemeClr val="dk2"/>
              </a:solidFill>
            </a:endParaRPr>
          </a:p>
          <a:p>
            <a:pPr indent="0" lvl="0" marL="0" marR="0" rtl="0" algn="ctr">
              <a:lnSpc>
                <a:spcPct val="115000"/>
              </a:lnSpc>
              <a:spcBef>
                <a:spcPts val="0"/>
              </a:spcBef>
              <a:spcAft>
                <a:spcPts val="0"/>
              </a:spcAft>
              <a:buClr>
                <a:srgbClr val="000000"/>
              </a:buClr>
              <a:buSzPts val="1702"/>
              <a:buFont typeface="Arial"/>
              <a:buNone/>
            </a:pPr>
            <a:r>
              <a:rPr lang="en-GB" sz="1700">
                <a:solidFill>
                  <a:schemeClr val="dk2"/>
                </a:solidFill>
              </a:rPr>
              <a:t>The planning done here will help you make production decisions as a </a:t>
            </a:r>
            <a:r>
              <a:rPr lang="en-GB" sz="1700">
                <a:solidFill>
                  <a:schemeClr val="dk2"/>
                </a:solidFill>
              </a:rPr>
              <a:t>group.</a:t>
            </a:r>
            <a:endParaRPr sz="1700">
              <a:solidFill>
                <a:schemeClr val="dk2"/>
              </a:solidFill>
            </a:endParaRPr>
          </a:p>
          <a:p>
            <a:pPr indent="0" lvl="0" marL="0" marR="0" rtl="0" algn="ctr">
              <a:lnSpc>
                <a:spcPct val="115000"/>
              </a:lnSpc>
              <a:spcBef>
                <a:spcPts val="0"/>
              </a:spcBef>
              <a:spcAft>
                <a:spcPts val="0"/>
              </a:spcAft>
              <a:buClr>
                <a:srgbClr val="000000"/>
              </a:buClr>
              <a:buSzPts val="1702"/>
              <a:buFont typeface="Arial"/>
              <a:buNone/>
            </a:pPr>
            <a:r>
              <a:rPr lang="en-GB" sz="1700">
                <a:solidFill>
                  <a:schemeClr val="dk2"/>
                </a:solidFill>
              </a:rPr>
              <a:t>Continue to use the original Production Team folder for storing your work.</a:t>
            </a:r>
            <a:r>
              <a:rPr lang="en-GB" sz="1700">
                <a:solidFill>
                  <a:schemeClr val="dk2"/>
                </a:solidFill>
              </a:rPr>
              <a:t> </a:t>
            </a:r>
            <a:endParaRPr sz="1700">
              <a:solidFill>
                <a:schemeClr val="dk2"/>
              </a:solidFill>
            </a:endParaRPr>
          </a:p>
          <a:p>
            <a:pPr indent="0" lvl="0" marL="0" marR="0" rtl="0" algn="ctr">
              <a:lnSpc>
                <a:spcPct val="115000"/>
              </a:lnSpc>
              <a:spcBef>
                <a:spcPts val="0"/>
              </a:spcBef>
              <a:spcAft>
                <a:spcPts val="0"/>
              </a:spcAft>
              <a:buClr>
                <a:srgbClr val="000000"/>
              </a:buClr>
              <a:buSzPts val="1702"/>
              <a:buFont typeface="Arial"/>
              <a:buNone/>
            </a:pPr>
            <a:r>
              <a:t/>
            </a:r>
            <a:endParaRPr sz="1700">
              <a:solidFill>
                <a:schemeClr val="dk2"/>
              </a:solidFill>
            </a:endParaRPr>
          </a:p>
          <a:p>
            <a:pPr indent="0" lvl="0" marL="0" marR="0" rtl="0" algn="ctr">
              <a:lnSpc>
                <a:spcPct val="115000"/>
              </a:lnSpc>
              <a:spcBef>
                <a:spcPts val="0"/>
              </a:spcBef>
              <a:spcAft>
                <a:spcPts val="0"/>
              </a:spcAft>
              <a:buClr>
                <a:srgbClr val="000000"/>
              </a:buClr>
              <a:buSzPts val="1702"/>
              <a:buFont typeface="Arial"/>
              <a:buNone/>
            </a:pPr>
            <a:r>
              <a:t/>
            </a:r>
            <a:endParaRPr sz="1700">
              <a:solidFill>
                <a:schemeClr val="dk2"/>
              </a:solidFill>
            </a:endParaRPr>
          </a:p>
        </p:txBody>
      </p:sp>
      <p:sp>
        <p:nvSpPr>
          <p:cNvPr id="81" name="Google Shape;81;p3"/>
          <p:cNvSpPr txBox="1"/>
          <p:nvPr/>
        </p:nvSpPr>
        <p:spPr>
          <a:xfrm>
            <a:off x="2432150" y="1824900"/>
            <a:ext cx="4924500" cy="55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chemeClr val="lt1"/>
                </a:solidFill>
                <a:latin typeface="Raleway"/>
                <a:ea typeface="Raleway"/>
                <a:cs typeface="Raleway"/>
                <a:sym typeface="Raleway"/>
              </a:rPr>
              <a:t>New Zealand Adventure</a:t>
            </a:r>
            <a:endParaRPr b="1" i="0" sz="30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Raleway"/>
              <a:ea typeface="Raleway"/>
              <a:cs typeface="Raleway"/>
              <a:sym typeface="Raleway"/>
            </a:endParaRPr>
          </a:p>
        </p:txBody>
      </p:sp>
      <p:pic>
        <p:nvPicPr>
          <p:cNvPr id="82" name="Google Shape;82;p3"/>
          <p:cNvPicPr preferRelativeResize="0"/>
          <p:nvPr/>
        </p:nvPicPr>
        <p:blipFill rotWithShape="1">
          <a:blip r:embed="rId3">
            <a:alphaModFix/>
          </a:blip>
          <a:srcRect b="0" l="0" r="0" t="0"/>
          <a:stretch/>
        </p:blipFill>
        <p:spPr>
          <a:xfrm>
            <a:off x="-82054" y="1183088"/>
            <a:ext cx="2893025" cy="2777326"/>
          </a:xfrm>
          <a:prstGeom prst="rect">
            <a:avLst/>
          </a:prstGeom>
          <a:noFill/>
          <a:ln>
            <a:noFill/>
          </a:ln>
        </p:spPr>
      </p:pic>
      <p:pic>
        <p:nvPicPr>
          <p:cNvPr id="83" name="Google Shape;83;p3"/>
          <p:cNvPicPr preferRelativeResize="0"/>
          <p:nvPr/>
        </p:nvPicPr>
        <p:blipFill>
          <a:blip r:embed="rId4">
            <a:alphaModFix/>
          </a:blip>
          <a:stretch>
            <a:fillRect/>
          </a:stretch>
        </p:blipFill>
        <p:spPr>
          <a:xfrm>
            <a:off x="8131873" y="1780853"/>
            <a:ext cx="524225" cy="5447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txBox="1"/>
          <p:nvPr>
            <p:ph type="title"/>
          </p:nvPr>
        </p:nvSpPr>
        <p:spPr>
          <a:xfrm>
            <a:off x="339850" y="575950"/>
            <a:ext cx="8382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Programme sequence</a:t>
            </a:r>
            <a:endParaRPr/>
          </a:p>
        </p:txBody>
      </p:sp>
      <p:sp>
        <p:nvSpPr>
          <p:cNvPr id="89" name="Google Shape;89;p7"/>
          <p:cNvSpPr txBox="1"/>
          <p:nvPr>
            <p:ph idx="1" type="body"/>
          </p:nvPr>
        </p:nvSpPr>
        <p:spPr>
          <a:xfrm>
            <a:off x="339850" y="1270475"/>
            <a:ext cx="8382000" cy="97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sz="2400">
                <a:latin typeface="Helvetica Neue"/>
                <a:ea typeface="Helvetica Neue"/>
                <a:cs typeface="Helvetica Neue"/>
                <a:sym typeface="Helvetica Neue"/>
              </a:rPr>
              <a:t>Your group needs to discuss the sequence of the show. What would be the most interesting order?</a:t>
            </a:r>
            <a:endParaRPr sz="2400">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t/>
            </a:r>
            <a:endParaRPr sz="2400"/>
          </a:p>
        </p:txBody>
      </p:sp>
      <p:pic>
        <p:nvPicPr>
          <p:cNvPr id="90" name="Google Shape;90;p7"/>
          <p:cNvPicPr preferRelativeResize="0"/>
          <p:nvPr/>
        </p:nvPicPr>
        <p:blipFill rotWithShape="1">
          <a:blip r:embed="rId3">
            <a:alphaModFix/>
          </a:blip>
          <a:srcRect b="0" l="0" r="0" t="0"/>
          <a:stretch/>
        </p:blipFill>
        <p:spPr>
          <a:xfrm rot="479979">
            <a:off x="6521563" y="2809325"/>
            <a:ext cx="2200275" cy="2076450"/>
          </a:xfrm>
          <a:prstGeom prst="rect">
            <a:avLst/>
          </a:prstGeom>
          <a:noFill/>
          <a:ln>
            <a:noFill/>
          </a:ln>
        </p:spPr>
      </p:pic>
      <p:sp>
        <p:nvSpPr>
          <p:cNvPr id="91" name="Google Shape;91;p7"/>
          <p:cNvSpPr txBox="1"/>
          <p:nvPr/>
        </p:nvSpPr>
        <p:spPr>
          <a:xfrm>
            <a:off x="854850" y="2404675"/>
            <a:ext cx="3921600" cy="19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2100">
                <a:latin typeface="Lato"/>
                <a:ea typeface="Lato"/>
                <a:cs typeface="Lato"/>
                <a:sym typeface="Lato"/>
              </a:rPr>
              <a:t>1.</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2.</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3.</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4.</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5.</a:t>
            </a:r>
            <a:endParaRPr sz="2100">
              <a:latin typeface="Lato"/>
              <a:ea typeface="Lato"/>
              <a:cs typeface="Lato"/>
              <a:sym typeface="Lato"/>
            </a:endParaRPr>
          </a:p>
          <a:p>
            <a:pPr indent="0" lvl="0" marL="0" marR="0" rtl="0" algn="l">
              <a:lnSpc>
                <a:spcPct val="100000"/>
              </a:lnSpc>
              <a:spcBef>
                <a:spcPts val="0"/>
              </a:spcBef>
              <a:spcAft>
                <a:spcPts val="0"/>
              </a:spcAft>
              <a:buNone/>
            </a:pPr>
            <a:r>
              <a:t/>
            </a:r>
            <a:endParaRPr>
              <a:latin typeface="Lato"/>
              <a:ea typeface="Lato"/>
              <a:cs typeface="Lato"/>
              <a:sym typeface="Lato"/>
            </a:endParaRPr>
          </a:p>
        </p:txBody>
      </p:sp>
      <p:sp>
        <p:nvSpPr>
          <p:cNvPr id="92" name="Google Shape;92;p7"/>
          <p:cNvSpPr txBox="1"/>
          <p:nvPr/>
        </p:nvSpPr>
        <p:spPr>
          <a:xfrm>
            <a:off x="934250" y="3955575"/>
            <a:ext cx="3216000" cy="59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93" name="Google Shape;93;p7"/>
          <p:cNvPicPr preferRelativeResize="0"/>
          <p:nvPr/>
        </p:nvPicPr>
        <p:blipFill rotWithShape="1">
          <a:blip r:embed="rId4">
            <a:alphaModFix/>
          </a:blip>
          <a:srcRect b="0" l="0" r="0" t="0"/>
          <a:stretch/>
        </p:blipFill>
        <p:spPr>
          <a:xfrm>
            <a:off x="6493275" y="1688650"/>
            <a:ext cx="1008950" cy="716025"/>
          </a:xfrm>
          <a:prstGeom prst="rect">
            <a:avLst/>
          </a:prstGeom>
          <a:noFill/>
          <a:ln>
            <a:noFill/>
          </a:ln>
        </p:spPr>
      </p:pic>
      <p:pic>
        <p:nvPicPr>
          <p:cNvPr id="94" name="Google Shape;94;p7"/>
          <p:cNvPicPr preferRelativeResize="0"/>
          <p:nvPr/>
        </p:nvPicPr>
        <p:blipFill rotWithShape="1">
          <a:blip r:embed="rId5">
            <a:alphaModFix/>
          </a:blip>
          <a:srcRect b="0" l="0" r="0" t="0"/>
          <a:stretch/>
        </p:blipFill>
        <p:spPr>
          <a:xfrm>
            <a:off x="160625" y="2615625"/>
            <a:ext cx="773634" cy="635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9"/>
          <p:cNvSpPr txBox="1"/>
          <p:nvPr>
            <p:ph type="title"/>
          </p:nvPr>
        </p:nvSpPr>
        <p:spPr>
          <a:xfrm>
            <a:off x="331050" y="241850"/>
            <a:ext cx="8382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Editing the show</a:t>
            </a:r>
            <a:r>
              <a:rPr lang="en-GB"/>
              <a:t> - Which way?</a:t>
            </a:r>
            <a:endParaRPr/>
          </a:p>
          <a:p>
            <a:pPr indent="0" lvl="0" marL="0" rtl="0" algn="l">
              <a:lnSpc>
                <a:spcPct val="100000"/>
              </a:lnSpc>
              <a:spcBef>
                <a:spcPts val="0"/>
              </a:spcBef>
              <a:spcAft>
                <a:spcPts val="0"/>
              </a:spcAft>
              <a:buSzPts val="3000"/>
              <a:buNone/>
            </a:pPr>
            <a:r>
              <a:rPr lang="en-GB" sz="1700"/>
              <a:t>There are TWO ways to prepare your script for filming. Which one suits best?</a:t>
            </a:r>
            <a:endParaRPr sz="1700"/>
          </a:p>
        </p:txBody>
      </p:sp>
      <p:sp>
        <p:nvSpPr>
          <p:cNvPr id="100" name="Google Shape;100;p9"/>
          <p:cNvSpPr txBox="1"/>
          <p:nvPr/>
        </p:nvSpPr>
        <p:spPr>
          <a:xfrm>
            <a:off x="331050" y="1061850"/>
            <a:ext cx="8340900" cy="409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u="sng">
                <a:solidFill>
                  <a:schemeClr val="dk2"/>
                </a:solidFill>
                <a:latin typeface="Lato"/>
                <a:ea typeface="Lato"/>
                <a:cs typeface="Lato"/>
                <a:sym typeface="Lato"/>
              </a:rPr>
              <a:t>Methods</a:t>
            </a:r>
            <a:endParaRPr b="1" sz="1600">
              <a:solidFill>
                <a:schemeClr val="dk2"/>
              </a:solidFill>
              <a:latin typeface="Lato"/>
              <a:ea typeface="Lato"/>
              <a:cs typeface="Lato"/>
              <a:sym typeface="Lato"/>
            </a:endParaRPr>
          </a:p>
          <a:p>
            <a:pPr indent="0" lvl="0" marL="0" rtl="0" algn="l">
              <a:spcBef>
                <a:spcPts val="0"/>
              </a:spcBef>
              <a:spcAft>
                <a:spcPts val="0"/>
              </a:spcAft>
              <a:buNone/>
            </a:pPr>
            <a:r>
              <a:rPr b="1" lang="en-GB" sz="1600">
                <a:solidFill>
                  <a:schemeClr val="dk2"/>
                </a:solidFill>
                <a:latin typeface="Lato"/>
                <a:ea typeface="Lato"/>
                <a:cs typeface="Lato"/>
                <a:sym typeface="Lato"/>
              </a:rPr>
              <a:t>Green screen - </a:t>
            </a:r>
            <a:r>
              <a:rPr lang="en-GB" sz="1600">
                <a:solidFill>
                  <a:schemeClr val="dk2"/>
                </a:solidFill>
                <a:latin typeface="Lato"/>
                <a:ea typeface="Lato"/>
                <a:cs typeface="Lato"/>
                <a:sym typeface="Lato"/>
              </a:rPr>
              <a:t>Record each presenter puppet in front of  a green screen. Your green screen video is then uploaded to the editing software being used.  You will then be able to add images over your green screen video, leaving the presenter sitting in front of the image. </a:t>
            </a:r>
            <a:endParaRPr sz="1600">
              <a:solidFill>
                <a:schemeClr val="dk2"/>
              </a:solidFill>
              <a:latin typeface="Lato"/>
              <a:ea typeface="Lato"/>
              <a:cs typeface="Lato"/>
              <a:sym typeface="Lato"/>
            </a:endParaRPr>
          </a:p>
          <a:p>
            <a:pPr indent="0" lvl="0" marL="0" rtl="0" algn="l">
              <a:spcBef>
                <a:spcPts val="0"/>
              </a:spcBef>
              <a:spcAft>
                <a:spcPts val="0"/>
              </a:spcAft>
              <a:buNone/>
            </a:pPr>
            <a:r>
              <a:rPr i="1" lang="en-GB" sz="1600">
                <a:solidFill>
                  <a:schemeClr val="dk2"/>
                </a:solidFill>
                <a:latin typeface="Lato"/>
                <a:ea typeface="Lato"/>
                <a:cs typeface="Lato"/>
                <a:sym typeface="Lato"/>
              </a:rPr>
              <a:t>Ask your teacher for the Filming and Editing information to help you.</a:t>
            </a:r>
            <a:endParaRPr i="1"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rPr b="1" lang="en-GB" sz="1600">
                <a:solidFill>
                  <a:schemeClr val="dk2"/>
                </a:solidFill>
                <a:latin typeface="Lato"/>
                <a:ea typeface="Lato"/>
                <a:cs typeface="Lato"/>
                <a:sym typeface="Lato"/>
              </a:rPr>
              <a:t>On location</a:t>
            </a:r>
            <a:r>
              <a:rPr b="1" lang="en-GB" sz="1600">
                <a:solidFill>
                  <a:schemeClr val="dk2"/>
                </a:solidFill>
                <a:latin typeface="Lato"/>
                <a:ea typeface="Lato"/>
                <a:cs typeface="Lato"/>
                <a:sym typeface="Lato"/>
              </a:rPr>
              <a:t> - </a:t>
            </a:r>
            <a:r>
              <a:rPr lang="en-GB" sz="1600">
                <a:solidFill>
                  <a:schemeClr val="dk2"/>
                </a:solidFill>
                <a:latin typeface="Lato"/>
                <a:ea typeface="Lato"/>
                <a:cs typeface="Lato"/>
                <a:sym typeface="Lato"/>
              </a:rPr>
              <a:t>Select a  place for the presenter to be filmed.  The camera person will film them going through their entire script. This is then uploaded to the editing software being used and at designated places images are inserted over the video. This will mean the images will be seen and not the presenter, but what they are saying will be heard. So dialogue and images need to be matched up.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rPr b="1" lang="en-GB" sz="1600">
                <a:solidFill>
                  <a:schemeClr val="dk2"/>
                </a:solidFill>
                <a:latin typeface="Lato"/>
                <a:ea typeface="Lato"/>
                <a:cs typeface="Lato"/>
                <a:sym typeface="Lato"/>
              </a:rPr>
              <a:t>NOTE - </a:t>
            </a:r>
            <a:r>
              <a:rPr lang="en-GB" sz="1600">
                <a:solidFill>
                  <a:schemeClr val="dk2"/>
                </a:solidFill>
                <a:latin typeface="Lato"/>
                <a:ea typeface="Lato"/>
                <a:cs typeface="Lato"/>
                <a:sym typeface="Lato"/>
              </a:rPr>
              <a:t>both types of editing can be used in the one show. What you use will depend on the confidence of you Film Editor and how you want your section and the show to look. </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a:p>
        </p:txBody>
      </p:sp>
      <p:pic>
        <p:nvPicPr>
          <p:cNvPr id="101" name="Google Shape;101;p9"/>
          <p:cNvPicPr preferRelativeResize="0"/>
          <p:nvPr/>
        </p:nvPicPr>
        <p:blipFill rotWithShape="1">
          <a:blip r:embed="rId3">
            <a:alphaModFix/>
          </a:blip>
          <a:srcRect b="0" l="0" r="0" t="0"/>
          <a:stretch/>
        </p:blipFill>
        <p:spPr>
          <a:xfrm>
            <a:off x="7886375" y="4572525"/>
            <a:ext cx="626974" cy="444950"/>
          </a:xfrm>
          <a:prstGeom prst="rect">
            <a:avLst/>
          </a:prstGeom>
          <a:noFill/>
          <a:ln>
            <a:noFill/>
          </a:ln>
        </p:spPr>
      </p:pic>
      <p:pic>
        <p:nvPicPr>
          <p:cNvPr id="102" name="Google Shape;102;p9"/>
          <p:cNvPicPr preferRelativeResize="0"/>
          <p:nvPr/>
        </p:nvPicPr>
        <p:blipFill>
          <a:blip r:embed="rId4">
            <a:alphaModFix/>
          </a:blip>
          <a:stretch>
            <a:fillRect/>
          </a:stretch>
        </p:blipFill>
        <p:spPr>
          <a:xfrm>
            <a:off x="8457173" y="655428"/>
            <a:ext cx="524225" cy="5447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cb4f357708_0_6"/>
          <p:cNvSpPr txBox="1"/>
          <p:nvPr>
            <p:ph type="title"/>
          </p:nvPr>
        </p:nvSpPr>
        <p:spPr>
          <a:xfrm>
            <a:off x="339850" y="470450"/>
            <a:ext cx="8382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Editing the show</a:t>
            </a:r>
            <a:r>
              <a:rPr lang="en-GB"/>
              <a:t> - selection </a:t>
            </a:r>
            <a:endParaRPr/>
          </a:p>
        </p:txBody>
      </p:sp>
      <p:sp>
        <p:nvSpPr>
          <p:cNvPr id="108" name="Google Shape;108;g2cb4f357708_0_6"/>
          <p:cNvSpPr txBox="1"/>
          <p:nvPr>
            <p:ph idx="1" type="body"/>
          </p:nvPr>
        </p:nvSpPr>
        <p:spPr>
          <a:xfrm>
            <a:off x="304675" y="1048200"/>
            <a:ext cx="8382000" cy="121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sz="2400">
                <a:latin typeface="Helvetica Neue"/>
                <a:ea typeface="Helvetica Neue"/>
                <a:cs typeface="Helvetica Neue"/>
                <a:sym typeface="Helvetica Neue"/>
              </a:rPr>
              <a:t>Select how your are going to film and edit your show. Discuss it as a group.</a:t>
            </a:r>
            <a:endParaRPr sz="2400">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t/>
            </a:r>
            <a:endParaRPr sz="2400"/>
          </a:p>
        </p:txBody>
      </p:sp>
      <p:sp>
        <p:nvSpPr>
          <p:cNvPr id="109" name="Google Shape;109;g2cb4f357708_0_6"/>
          <p:cNvSpPr txBox="1"/>
          <p:nvPr/>
        </p:nvSpPr>
        <p:spPr>
          <a:xfrm>
            <a:off x="934250" y="2880725"/>
            <a:ext cx="4883400" cy="19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2100">
                <a:latin typeface="Lato"/>
                <a:ea typeface="Lato"/>
                <a:cs typeface="Lato"/>
                <a:sym typeface="Lato"/>
              </a:rPr>
              <a:t>1.</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2.</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3.</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4.</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5.</a:t>
            </a:r>
            <a:endParaRPr sz="2100">
              <a:latin typeface="Lato"/>
              <a:ea typeface="Lato"/>
              <a:cs typeface="Lato"/>
              <a:sym typeface="Lato"/>
            </a:endParaRPr>
          </a:p>
          <a:p>
            <a:pPr indent="0" lvl="0" marL="0" marR="0" rtl="0" algn="l">
              <a:lnSpc>
                <a:spcPct val="100000"/>
              </a:lnSpc>
              <a:spcBef>
                <a:spcPts val="0"/>
              </a:spcBef>
              <a:spcAft>
                <a:spcPts val="0"/>
              </a:spcAft>
              <a:buNone/>
            </a:pPr>
            <a:r>
              <a:rPr lang="en-GB">
                <a:latin typeface="Lato"/>
                <a:ea typeface="Lato"/>
                <a:cs typeface="Lato"/>
                <a:sym typeface="Lato"/>
              </a:rPr>
              <a:t> </a:t>
            </a:r>
            <a:endParaRPr>
              <a:latin typeface="Lato"/>
              <a:ea typeface="Lato"/>
              <a:cs typeface="Lato"/>
              <a:sym typeface="Lato"/>
            </a:endParaRPr>
          </a:p>
        </p:txBody>
      </p:sp>
      <p:sp>
        <p:nvSpPr>
          <p:cNvPr id="110" name="Google Shape;110;g2cb4f357708_0_6"/>
          <p:cNvSpPr txBox="1"/>
          <p:nvPr/>
        </p:nvSpPr>
        <p:spPr>
          <a:xfrm>
            <a:off x="934250" y="3955575"/>
            <a:ext cx="3216000" cy="59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111" name="Google Shape;111;g2cb4f357708_0_6"/>
          <p:cNvPicPr preferRelativeResize="0"/>
          <p:nvPr/>
        </p:nvPicPr>
        <p:blipFill rotWithShape="1">
          <a:blip r:embed="rId3">
            <a:alphaModFix/>
          </a:blip>
          <a:srcRect b="0" l="0" r="0" t="0"/>
          <a:stretch/>
        </p:blipFill>
        <p:spPr>
          <a:xfrm>
            <a:off x="8082000" y="1162500"/>
            <a:ext cx="773624" cy="549021"/>
          </a:xfrm>
          <a:prstGeom prst="rect">
            <a:avLst/>
          </a:prstGeom>
          <a:noFill/>
          <a:ln>
            <a:noFill/>
          </a:ln>
        </p:spPr>
      </p:pic>
      <p:pic>
        <p:nvPicPr>
          <p:cNvPr id="112" name="Google Shape;112;g2cb4f357708_0_6"/>
          <p:cNvPicPr preferRelativeResize="0"/>
          <p:nvPr/>
        </p:nvPicPr>
        <p:blipFill rotWithShape="1">
          <a:blip r:embed="rId4">
            <a:alphaModFix/>
          </a:blip>
          <a:srcRect b="0" l="0" r="0" t="0"/>
          <a:stretch/>
        </p:blipFill>
        <p:spPr>
          <a:xfrm>
            <a:off x="3505152" y="2378240"/>
            <a:ext cx="594401" cy="488198"/>
          </a:xfrm>
          <a:prstGeom prst="rect">
            <a:avLst/>
          </a:prstGeom>
          <a:noFill/>
          <a:ln>
            <a:noFill/>
          </a:ln>
        </p:spPr>
      </p:pic>
      <p:sp>
        <p:nvSpPr>
          <p:cNvPr id="113" name="Google Shape;113;g2cb4f357708_0_6"/>
          <p:cNvSpPr txBox="1"/>
          <p:nvPr/>
        </p:nvSpPr>
        <p:spPr>
          <a:xfrm>
            <a:off x="1162750" y="2378250"/>
            <a:ext cx="2342400" cy="3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Lato"/>
                <a:ea typeface="Lato"/>
                <a:cs typeface="Lato"/>
                <a:sym typeface="Lato"/>
              </a:rPr>
              <a:t>Name and method</a:t>
            </a:r>
            <a:endParaRPr sz="1800">
              <a:solidFill>
                <a:schemeClr val="dk2"/>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cb4f357708_0_0"/>
          <p:cNvSpPr txBox="1"/>
          <p:nvPr>
            <p:ph type="title"/>
          </p:nvPr>
        </p:nvSpPr>
        <p:spPr>
          <a:xfrm>
            <a:off x="331050" y="241850"/>
            <a:ext cx="8382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Script preparation - Linking/Opening/Closing script</a:t>
            </a:r>
            <a:endParaRPr/>
          </a:p>
          <a:p>
            <a:pPr indent="0" lvl="0" marL="0" rtl="0" algn="l">
              <a:lnSpc>
                <a:spcPct val="100000"/>
              </a:lnSpc>
              <a:spcBef>
                <a:spcPts val="0"/>
              </a:spcBef>
              <a:spcAft>
                <a:spcPts val="0"/>
              </a:spcAft>
              <a:buSzPts val="3000"/>
              <a:buNone/>
            </a:pPr>
            <a:r>
              <a:rPr lang="en-GB" sz="1700"/>
              <a:t>As a group work together to complete the final script task.</a:t>
            </a:r>
            <a:endParaRPr sz="1700"/>
          </a:p>
        </p:txBody>
      </p:sp>
      <p:sp>
        <p:nvSpPr>
          <p:cNvPr id="119" name="Google Shape;119;g2cb4f357708_0_0"/>
          <p:cNvSpPr txBox="1"/>
          <p:nvPr/>
        </p:nvSpPr>
        <p:spPr>
          <a:xfrm>
            <a:off x="231825" y="1584525"/>
            <a:ext cx="83409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u="sng">
                <a:solidFill>
                  <a:schemeClr val="dk2"/>
                </a:solidFill>
                <a:latin typeface="Lato"/>
                <a:ea typeface="Lato"/>
                <a:cs typeface="Lato"/>
                <a:sym typeface="Lato"/>
              </a:rPr>
              <a:t>Script Editor leads this task</a:t>
            </a:r>
            <a:endParaRPr b="1" sz="1600" u="sng">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GB" sz="1600">
                <a:solidFill>
                  <a:schemeClr val="dk2"/>
                </a:solidFill>
                <a:latin typeface="Lato"/>
                <a:ea typeface="Lato"/>
                <a:cs typeface="Lato"/>
                <a:sym typeface="Lato"/>
              </a:rPr>
              <a:t>Watch and listen to the video</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GB" sz="1600">
                <a:solidFill>
                  <a:schemeClr val="dk2"/>
                </a:solidFill>
                <a:latin typeface="Lato"/>
                <a:ea typeface="Lato"/>
                <a:cs typeface="Lato"/>
                <a:sym typeface="Lato"/>
              </a:rPr>
              <a:t>Look at the scripts in order, discuss how you will link them together. </a:t>
            </a:r>
            <a:endParaRPr sz="1600">
              <a:solidFill>
                <a:schemeClr val="dk2"/>
              </a:solidFill>
              <a:latin typeface="Lato"/>
              <a:ea typeface="Lato"/>
              <a:cs typeface="Lato"/>
              <a:sym typeface="Lato"/>
            </a:endParaRPr>
          </a:p>
          <a:p>
            <a:pPr indent="0" lvl="0" marL="457200" rtl="0" algn="l">
              <a:spcBef>
                <a:spcPts val="0"/>
              </a:spcBef>
              <a:spcAft>
                <a:spcPts val="0"/>
              </a:spcAft>
              <a:buNone/>
            </a:pPr>
            <a:r>
              <a:rPr lang="en-GB" sz="1600">
                <a:solidFill>
                  <a:schemeClr val="dk2"/>
                </a:solidFill>
                <a:latin typeface="Lato"/>
                <a:ea typeface="Lato"/>
                <a:cs typeface="Lato"/>
                <a:sym typeface="Lato"/>
              </a:rPr>
              <a:t>What might a presenter say at the </a:t>
            </a:r>
            <a:r>
              <a:rPr lang="en-GB" sz="1600">
                <a:solidFill>
                  <a:schemeClr val="dk2"/>
                </a:solidFill>
                <a:latin typeface="Lato"/>
                <a:ea typeface="Lato"/>
                <a:cs typeface="Lato"/>
                <a:sym typeface="Lato"/>
              </a:rPr>
              <a:t>beginning</a:t>
            </a:r>
            <a:r>
              <a:rPr lang="en-GB" sz="1600">
                <a:solidFill>
                  <a:schemeClr val="dk2"/>
                </a:solidFill>
                <a:latin typeface="Lato"/>
                <a:ea typeface="Lato"/>
                <a:cs typeface="Lato"/>
                <a:sym typeface="Lato"/>
              </a:rPr>
              <a:t> or end of their script?</a:t>
            </a:r>
            <a:endParaRPr sz="1600">
              <a:solidFill>
                <a:schemeClr val="dk2"/>
              </a:solidFill>
              <a:latin typeface="Lato"/>
              <a:ea typeface="Lato"/>
              <a:cs typeface="Lato"/>
              <a:sym typeface="Lato"/>
            </a:endParaRPr>
          </a:p>
          <a:p>
            <a:pPr indent="0" lvl="0" marL="0" rtl="0" algn="l">
              <a:spcBef>
                <a:spcPts val="0"/>
              </a:spcBef>
              <a:spcAft>
                <a:spcPts val="0"/>
              </a:spcAft>
              <a:buNone/>
            </a:pPr>
            <a:r>
              <a:rPr lang="en-GB" sz="1600">
                <a:solidFill>
                  <a:schemeClr val="dk2"/>
                </a:solidFill>
                <a:latin typeface="Lato"/>
                <a:ea typeface="Lato"/>
                <a:cs typeface="Lato"/>
                <a:sym typeface="Lato"/>
              </a:rPr>
              <a:t>           Will they be linked by a voice over?</a:t>
            </a:r>
            <a:endParaRPr sz="1600">
              <a:solidFill>
                <a:schemeClr val="dk2"/>
              </a:solidFill>
              <a:latin typeface="Lato"/>
              <a:ea typeface="Lato"/>
              <a:cs typeface="Lato"/>
              <a:sym typeface="Lato"/>
            </a:endParaRPr>
          </a:p>
          <a:p>
            <a:pPr indent="0" lvl="0" marL="0" rtl="0" algn="l">
              <a:spcBef>
                <a:spcPts val="0"/>
              </a:spcBef>
              <a:spcAft>
                <a:spcPts val="0"/>
              </a:spcAft>
              <a:buNone/>
            </a:pPr>
            <a:r>
              <a:rPr lang="en-GB" sz="1600">
                <a:solidFill>
                  <a:schemeClr val="dk2"/>
                </a:solidFill>
                <a:latin typeface="Lato"/>
                <a:ea typeface="Lato"/>
                <a:cs typeface="Lato"/>
                <a:sym typeface="Lato"/>
              </a:rPr>
              <a:t>           How else could this be done?</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GB" sz="1600">
                <a:solidFill>
                  <a:schemeClr val="dk2"/>
                </a:solidFill>
                <a:latin typeface="Lato"/>
                <a:ea typeface="Lato"/>
                <a:cs typeface="Lato"/>
                <a:sym typeface="Lato"/>
              </a:rPr>
              <a:t>Add to scripts where appropriate.</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Clr>
                <a:schemeClr val="dk2"/>
              </a:buClr>
              <a:buSzPts val="1100"/>
              <a:buFont typeface="Arial"/>
              <a:buNone/>
            </a:pPr>
            <a:r>
              <a:rPr b="1" lang="en-GB" sz="1600" u="sng">
                <a:solidFill>
                  <a:schemeClr val="dk2"/>
                </a:solidFill>
                <a:latin typeface="Lato"/>
                <a:ea typeface="Lato"/>
                <a:cs typeface="Lato"/>
                <a:sym typeface="Lato"/>
              </a:rPr>
              <a:t>Opening/closing script (Your teacher can give you the template)</a:t>
            </a:r>
            <a:endParaRPr b="1" sz="1600" u="sng">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GB" sz="1600">
                <a:solidFill>
                  <a:schemeClr val="dk2"/>
                </a:solidFill>
                <a:latin typeface="Lato"/>
                <a:ea typeface="Lato"/>
                <a:cs typeface="Lato"/>
                <a:sym typeface="Lato"/>
              </a:rPr>
              <a:t>Now you have linked the scripts time to write the opening and closing scripts.</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GB" sz="1600">
                <a:solidFill>
                  <a:schemeClr val="dk2"/>
                </a:solidFill>
                <a:latin typeface="Lato"/>
                <a:ea typeface="Lato"/>
                <a:cs typeface="Lato"/>
                <a:sym typeface="Lato"/>
              </a:rPr>
              <a:t>This is how the show will start, introducing the items to come. Then what do you want to highlight at the end. </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GB" sz="1600">
                <a:solidFill>
                  <a:schemeClr val="dk2"/>
                </a:solidFill>
                <a:latin typeface="Lato"/>
                <a:ea typeface="Lato"/>
                <a:cs typeface="Lato"/>
                <a:sym typeface="Lato"/>
              </a:rPr>
              <a:t>Write this as a group so everyone knows what is happening.</a:t>
            </a:r>
            <a:endParaRPr sz="1600">
              <a:solidFill>
                <a:schemeClr val="dk2"/>
              </a:solidFill>
              <a:latin typeface="Lato"/>
              <a:ea typeface="Lato"/>
              <a:cs typeface="Lato"/>
              <a:sym typeface="Lato"/>
            </a:endParaRPr>
          </a:p>
          <a:p>
            <a:pPr indent="0" lvl="0" marL="0" rtl="0" algn="l">
              <a:spcBef>
                <a:spcPts val="0"/>
              </a:spcBef>
              <a:spcAft>
                <a:spcPts val="0"/>
              </a:spcAft>
              <a:buClr>
                <a:schemeClr val="dk2"/>
              </a:buClr>
              <a:buSzPts val="1100"/>
              <a:buFont typeface="Arial"/>
              <a:buNone/>
            </a:pPr>
            <a:r>
              <a:t/>
            </a:r>
            <a:endParaRPr b="1" sz="1600" u="sng">
              <a:solidFill>
                <a:schemeClr val="dk2"/>
              </a:solidFill>
              <a:latin typeface="Lato"/>
              <a:ea typeface="Lato"/>
              <a:cs typeface="Lato"/>
              <a:sym typeface="Lato"/>
            </a:endParaRPr>
          </a:p>
        </p:txBody>
      </p:sp>
      <p:pic>
        <p:nvPicPr>
          <p:cNvPr id="120" name="Google Shape;120;g2cb4f357708_0_0"/>
          <p:cNvPicPr preferRelativeResize="0"/>
          <p:nvPr/>
        </p:nvPicPr>
        <p:blipFill rotWithShape="1">
          <a:blip r:embed="rId3">
            <a:alphaModFix/>
          </a:blip>
          <a:srcRect b="0" l="0" r="0" t="0"/>
          <a:stretch/>
        </p:blipFill>
        <p:spPr>
          <a:xfrm>
            <a:off x="6989475" y="2207200"/>
            <a:ext cx="626974" cy="444950"/>
          </a:xfrm>
          <a:prstGeom prst="rect">
            <a:avLst/>
          </a:prstGeom>
          <a:noFill/>
          <a:ln>
            <a:noFill/>
          </a:ln>
        </p:spPr>
      </p:pic>
      <p:pic>
        <p:nvPicPr>
          <p:cNvPr id="121" name="Google Shape;121;g2cb4f357708_0_0"/>
          <p:cNvPicPr preferRelativeResize="0"/>
          <p:nvPr/>
        </p:nvPicPr>
        <p:blipFill rotWithShape="1">
          <a:blip r:embed="rId4">
            <a:alphaModFix/>
          </a:blip>
          <a:srcRect b="0" l="0" r="0" t="0"/>
          <a:stretch/>
        </p:blipFill>
        <p:spPr>
          <a:xfrm>
            <a:off x="3589125" y="1775475"/>
            <a:ext cx="524226" cy="431725"/>
          </a:xfrm>
          <a:prstGeom prst="rect">
            <a:avLst/>
          </a:prstGeom>
          <a:noFill/>
          <a:ln>
            <a:noFill/>
          </a:ln>
        </p:spPr>
      </p:pic>
      <p:pic>
        <p:nvPicPr>
          <p:cNvPr id="122" name="Google Shape;122;g2cb4f357708_0_0"/>
          <p:cNvPicPr preferRelativeResize="0"/>
          <p:nvPr/>
        </p:nvPicPr>
        <p:blipFill rotWithShape="1">
          <a:blip r:embed="rId5">
            <a:alphaModFix/>
          </a:blip>
          <a:srcRect b="0" l="0" r="0" t="0"/>
          <a:stretch/>
        </p:blipFill>
        <p:spPr>
          <a:xfrm>
            <a:off x="3977602" y="2993215"/>
            <a:ext cx="594401" cy="488198"/>
          </a:xfrm>
          <a:prstGeom prst="rect">
            <a:avLst/>
          </a:prstGeom>
          <a:noFill/>
          <a:ln>
            <a:noFill/>
          </a:ln>
        </p:spPr>
      </p:pic>
      <p:pic>
        <p:nvPicPr>
          <p:cNvPr id="123" name="Google Shape;123;g2cb4f357708_0_0"/>
          <p:cNvPicPr preferRelativeResize="0"/>
          <p:nvPr/>
        </p:nvPicPr>
        <p:blipFill rotWithShape="1">
          <a:blip r:embed="rId3">
            <a:alphaModFix/>
          </a:blip>
          <a:srcRect b="0" l="0" r="0" t="0"/>
          <a:stretch/>
        </p:blipFill>
        <p:spPr>
          <a:xfrm>
            <a:off x="8371850" y="3988900"/>
            <a:ext cx="626974" cy="444950"/>
          </a:xfrm>
          <a:prstGeom prst="rect">
            <a:avLst/>
          </a:prstGeom>
          <a:noFill/>
          <a:ln>
            <a:noFill/>
          </a:ln>
        </p:spPr>
      </p:pic>
      <p:pic>
        <p:nvPicPr>
          <p:cNvPr id="124" name="Google Shape;124;g2cb4f357708_0_0"/>
          <p:cNvPicPr preferRelativeResize="0"/>
          <p:nvPr/>
        </p:nvPicPr>
        <p:blipFill rotWithShape="1">
          <a:blip r:embed="rId5">
            <a:alphaModFix/>
          </a:blip>
          <a:srcRect b="0" l="0" r="0" t="0"/>
          <a:stretch/>
        </p:blipFill>
        <p:spPr>
          <a:xfrm>
            <a:off x="8371852" y="4471415"/>
            <a:ext cx="594401" cy="4881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d0d0cd847d_0_0"/>
          <p:cNvSpPr txBox="1"/>
          <p:nvPr>
            <p:ph type="title"/>
          </p:nvPr>
        </p:nvSpPr>
        <p:spPr>
          <a:xfrm>
            <a:off x="331050" y="241850"/>
            <a:ext cx="8382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Script preparation - Which way?</a:t>
            </a:r>
            <a:endParaRPr/>
          </a:p>
          <a:p>
            <a:pPr indent="0" lvl="0" marL="0" rtl="0" algn="l">
              <a:lnSpc>
                <a:spcPct val="100000"/>
              </a:lnSpc>
              <a:spcBef>
                <a:spcPts val="0"/>
              </a:spcBef>
              <a:spcAft>
                <a:spcPts val="0"/>
              </a:spcAft>
              <a:buSzPts val="3000"/>
              <a:buNone/>
            </a:pPr>
            <a:r>
              <a:rPr lang="en-GB" sz="1700"/>
              <a:t>There are TWO ways to prepare your script for filming. Which one suits best?</a:t>
            </a:r>
            <a:endParaRPr sz="1700"/>
          </a:p>
        </p:txBody>
      </p:sp>
      <p:sp>
        <p:nvSpPr>
          <p:cNvPr id="130" name="Google Shape;130;g2d0d0cd847d_0_0"/>
          <p:cNvSpPr txBox="1"/>
          <p:nvPr/>
        </p:nvSpPr>
        <p:spPr>
          <a:xfrm>
            <a:off x="263775" y="1044275"/>
            <a:ext cx="83409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u="sng">
                <a:solidFill>
                  <a:schemeClr val="dk2"/>
                </a:solidFill>
                <a:latin typeface="Lato"/>
                <a:ea typeface="Lato"/>
                <a:cs typeface="Lato"/>
                <a:sym typeface="Lato"/>
              </a:rPr>
              <a:t>Methods</a:t>
            </a:r>
            <a:endParaRPr b="1" sz="1600">
              <a:solidFill>
                <a:schemeClr val="dk2"/>
              </a:solidFill>
              <a:latin typeface="Lato"/>
              <a:ea typeface="Lato"/>
              <a:cs typeface="Lato"/>
              <a:sym typeface="Lato"/>
            </a:endParaRPr>
          </a:p>
          <a:p>
            <a:pPr indent="0" lvl="0" marL="0" rtl="0" algn="l">
              <a:spcBef>
                <a:spcPts val="0"/>
              </a:spcBef>
              <a:spcAft>
                <a:spcPts val="0"/>
              </a:spcAft>
              <a:buNone/>
            </a:pPr>
            <a:r>
              <a:rPr b="1" lang="en-GB" sz="1600">
                <a:solidFill>
                  <a:schemeClr val="dk2"/>
                </a:solidFill>
                <a:latin typeface="Lato"/>
                <a:ea typeface="Lato"/>
                <a:cs typeface="Lato"/>
                <a:sym typeface="Lato"/>
              </a:rPr>
              <a:t>By heart - </a:t>
            </a:r>
            <a:r>
              <a:rPr lang="en-GB" sz="1600">
                <a:solidFill>
                  <a:schemeClr val="dk2"/>
                </a:solidFill>
                <a:latin typeface="Lato"/>
                <a:ea typeface="Lato"/>
                <a:cs typeface="Lato"/>
                <a:sym typeface="Lato"/>
              </a:rPr>
              <a:t>Here are some ways to help you learn your script.</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GB" sz="1600">
                <a:solidFill>
                  <a:schemeClr val="dk2"/>
                </a:solidFill>
                <a:latin typeface="Lato"/>
                <a:ea typeface="Lato"/>
                <a:cs typeface="Lato"/>
                <a:sym typeface="Lato"/>
              </a:rPr>
              <a:t>Record it so you can listen to it and say the lines along with it.</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GB" sz="1600">
                <a:solidFill>
                  <a:schemeClr val="dk2"/>
                </a:solidFill>
                <a:latin typeface="Lato"/>
                <a:ea typeface="Lato"/>
                <a:cs typeface="Lato"/>
                <a:sym typeface="Lato"/>
              </a:rPr>
              <a:t>Divide it into sections. Read a section, cover it, say it. </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GB" sz="1600">
                <a:solidFill>
                  <a:schemeClr val="dk2"/>
                </a:solidFill>
                <a:latin typeface="Lato"/>
                <a:ea typeface="Lato"/>
                <a:cs typeface="Lato"/>
                <a:sym typeface="Lato"/>
              </a:rPr>
              <a:t>Have someone read a few sentences to you and you repeat them back.</a:t>
            </a:r>
            <a:endParaRPr sz="1600">
              <a:solidFill>
                <a:schemeClr val="dk2"/>
              </a:solidFill>
              <a:latin typeface="Lato"/>
              <a:ea typeface="Lato"/>
              <a:cs typeface="Lato"/>
              <a:sym typeface="Lato"/>
            </a:endParaRPr>
          </a:p>
          <a:p>
            <a:pPr indent="-330200" lvl="0" marL="457200" rtl="0" algn="l">
              <a:spcBef>
                <a:spcPts val="0"/>
              </a:spcBef>
              <a:spcAft>
                <a:spcPts val="0"/>
              </a:spcAft>
              <a:buClr>
                <a:schemeClr val="dk2"/>
              </a:buClr>
              <a:buSzPts val="1600"/>
              <a:buFont typeface="Lato"/>
              <a:buChar char="●"/>
            </a:pPr>
            <a:r>
              <a:rPr lang="en-GB" sz="1600">
                <a:solidFill>
                  <a:schemeClr val="dk2"/>
                </a:solidFill>
                <a:latin typeface="Lato"/>
                <a:ea typeface="Lato"/>
                <a:cs typeface="Lato"/>
                <a:sym typeface="Lato"/>
              </a:rPr>
              <a:t>Read a few sentences, cover, write or type them. Repeat.</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None/>
            </a:pPr>
            <a:r>
              <a:rPr b="1" lang="en-GB" sz="1600">
                <a:solidFill>
                  <a:schemeClr val="dk2"/>
                </a:solidFill>
                <a:latin typeface="Lato"/>
                <a:ea typeface="Lato"/>
                <a:cs typeface="Lato"/>
                <a:sym typeface="Lato"/>
              </a:rPr>
              <a:t>Cue cards - </a:t>
            </a:r>
            <a:r>
              <a:rPr lang="en-GB" sz="1600">
                <a:solidFill>
                  <a:schemeClr val="dk2"/>
                </a:solidFill>
                <a:latin typeface="Lato"/>
                <a:ea typeface="Lato"/>
                <a:cs typeface="Lato"/>
                <a:sym typeface="Lato"/>
              </a:rPr>
              <a:t>You will need multiple sheets of paper or card to write on. The size can be A3 or larger. Make a test sheet first, testing what size the writing needs to be for you to read it clearly. It is important that you practice reading from the cue cards as you will during filming.</a:t>
            </a:r>
            <a:endParaRPr sz="1600">
              <a:solidFill>
                <a:schemeClr val="dk2"/>
              </a:solidFill>
              <a:latin typeface="Lato"/>
              <a:ea typeface="Lato"/>
              <a:cs typeface="Lato"/>
              <a:sym typeface="Lato"/>
            </a:endParaRPr>
          </a:p>
          <a:p>
            <a:pPr indent="0" lvl="0" marL="0" rtl="0" algn="l">
              <a:spcBef>
                <a:spcPts val="0"/>
              </a:spcBef>
              <a:spcAft>
                <a:spcPts val="0"/>
              </a:spcAft>
              <a:buNone/>
            </a:pPr>
            <a:r>
              <a:t/>
            </a:r>
            <a:endParaRPr sz="1600">
              <a:solidFill>
                <a:schemeClr val="dk2"/>
              </a:solidFill>
              <a:latin typeface="Lato"/>
              <a:ea typeface="Lato"/>
              <a:cs typeface="Lato"/>
              <a:sym typeface="Lato"/>
            </a:endParaRPr>
          </a:p>
          <a:p>
            <a:pPr indent="0" lvl="0" marL="0" rtl="0" algn="l">
              <a:spcBef>
                <a:spcPts val="0"/>
              </a:spcBef>
              <a:spcAft>
                <a:spcPts val="0"/>
              </a:spcAft>
              <a:buClr>
                <a:schemeClr val="dk2"/>
              </a:buClr>
              <a:buSzPts val="1100"/>
              <a:buFont typeface="Arial"/>
              <a:buNone/>
            </a:pPr>
            <a:r>
              <a:rPr b="1" lang="en-GB" sz="1600">
                <a:solidFill>
                  <a:schemeClr val="dk2"/>
                </a:solidFill>
                <a:latin typeface="Lato"/>
                <a:ea typeface="Lato"/>
                <a:cs typeface="Lato"/>
                <a:sym typeface="Lato"/>
              </a:rPr>
              <a:t>NOTE - </a:t>
            </a:r>
            <a:r>
              <a:rPr lang="en-GB" sz="1600">
                <a:solidFill>
                  <a:schemeClr val="dk2"/>
                </a:solidFill>
                <a:latin typeface="Lato"/>
                <a:ea typeface="Lato"/>
                <a:cs typeface="Lato"/>
                <a:sym typeface="Lato"/>
              </a:rPr>
              <a:t>both methods can be used in the one show. What you use will depend on the confidence of the presenting. </a:t>
            </a:r>
            <a:endParaRPr/>
          </a:p>
        </p:txBody>
      </p:sp>
      <p:pic>
        <p:nvPicPr>
          <p:cNvPr id="131" name="Google Shape;131;g2d0d0cd847d_0_0"/>
          <p:cNvPicPr preferRelativeResize="0"/>
          <p:nvPr/>
        </p:nvPicPr>
        <p:blipFill>
          <a:blip r:embed="rId3">
            <a:alphaModFix/>
          </a:blip>
          <a:stretch>
            <a:fillRect/>
          </a:stretch>
        </p:blipFill>
        <p:spPr>
          <a:xfrm>
            <a:off x="7780173" y="1143928"/>
            <a:ext cx="524225" cy="544721"/>
          </a:xfrm>
          <a:prstGeom prst="rect">
            <a:avLst/>
          </a:prstGeom>
          <a:noFill/>
          <a:ln>
            <a:noFill/>
          </a:ln>
        </p:spPr>
      </p:pic>
      <p:pic>
        <p:nvPicPr>
          <p:cNvPr id="132" name="Google Shape;132;g2d0d0cd847d_0_0"/>
          <p:cNvPicPr preferRelativeResize="0"/>
          <p:nvPr/>
        </p:nvPicPr>
        <p:blipFill rotWithShape="1">
          <a:blip r:embed="rId4">
            <a:alphaModFix/>
          </a:blip>
          <a:srcRect b="0" l="0" r="0" t="0"/>
          <a:stretch/>
        </p:blipFill>
        <p:spPr>
          <a:xfrm>
            <a:off x="7780175" y="3985725"/>
            <a:ext cx="626974" cy="44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3"/>
          <p:cNvSpPr txBox="1"/>
          <p:nvPr>
            <p:ph type="title"/>
          </p:nvPr>
        </p:nvSpPr>
        <p:spPr>
          <a:xfrm>
            <a:off x="2296450" y="575950"/>
            <a:ext cx="64254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Filming schedule</a:t>
            </a:r>
            <a:endParaRPr/>
          </a:p>
        </p:txBody>
      </p:sp>
      <p:pic>
        <p:nvPicPr>
          <p:cNvPr id="138" name="Google Shape;138;p13"/>
          <p:cNvPicPr preferRelativeResize="0"/>
          <p:nvPr/>
        </p:nvPicPr>
        <p:blipFill rotWithShape="1">
          <a:blip r:embed="rId3">
            <a:alphaModFix/>
          </a:blip>
          <a:srcRect b="0" l="0" r="0" t="0"/>
          <a:stretch/>
        </p:blipFill>
        <p:spPr>
          <a:xfrm rot="-405189">
            <a:off x="270832" y="133205"/>
            <a:ext cx="1511836" cy="1358166"/>
          </a:xfrm>
          <a:prstGeom prst="rect">
            <a:avLst/>
          </a:prstGeom>
          <a:noFill/>
          <a:ln>
            <a:noFill/>
          </a:ln>
        </p:spPr>
      </p:pic>
      <p:sp>
        <p:nvSpPr>
          <p:cNvPr id="139" name="Google Shape;139;p13"/>
          <p:cNvSpPr txBox="1"/>
          <p:nvPr/>
        </p:nvSpPr>
        <p:spPr>
          <a:xfrm>
            <a:off x="2355300" y="1088275"/>
            <a:ext cx="5331600" cy="31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GB">
                <a:latin typeface="Lato"/>
                <a:ea typeface="Lato"/>
                <a:cs typeface="Lato"/>
                <a:sym typeface="Lato"/>
              </a:rPr>
              <a:t>This is the filming order, location and camera operator list. </a:t>
            </a:r>
            <a:endParaRPr b="0" i="0" sz="1400" u="none" cap="none" strike="noStrike">
              <a:solidFill>
                <a:srgbClr val="000000"/>
              </a:solidFill>
              <a:latin typeface="Lato"/>
              <a:ea typeface="Lato"/>
              <a:cs typeface="Lato"/>
              <a:sym typeface="Lato"/>
            </a:endParaRPr>
          </a:p>
        </p:txBody>
      </p:sp>
      <p:graphicFrame>
        <p:nvGraphicFramePr>
          <p:cNvPr id="140" name="Google Shape;140;p13"/>
          <p:cNvGraphicFramePr/>
          <p:nvPr/>
        </p:nvGraphicFramePr>
        <p:xfrm>
          <a:off x="359613" y="1710380"/>
          <a:ext cx="3000000" cy="3000000"/>
        </p:xfrm>
        <a:graphic>
          <a:graphicData uri="http://schemas.openxmlformats.org/drawingml/2006/table">
            <a:tbl>
              <a:tblPr>
                <a:noFill/>
                <a:tableStyleId>{AF5E607A-156D-4DCF-A176-985A9833BA4A}</a:tableStyleId>
              </a:tblPr>
              <a:tblGrid>
                <a:gridCol w="1936825"/>
                <a:gridCol w="2371350"/>
                <a:gridCol w="2237600"/>
                <a:gridCol w="1868325"/>
              </a:tblGrid>
              <a:tr h="436375">
                <a:tc>
                  <a:txBody>
                    <a:bodyPr/>
                    <a:lstStyle/>
                    <a:p>
                      <a:pPr indent="0" lvl="0" marL="0" marR="0" rtl="0" algn="ctr">
                        <a:lnSpc>
                          <a:spcPct val="100000"/>
                        </a:lnSpc>
                        <a:spcBef>
                          <a:spcPts val="0"/>
                        </a:spcBef>
                        <a:spcAft>
                          <a:spcPts val="0"/>
                        </a:spcAft>
                        <a:buClr>
                          <a:srgbClr val="000000"/>
                        </a:buClr>
                        <a:buSzPts val="1400"/>
                        <a:buFont typeface="Arial"/>
                        <a:buNone/>
                      </a:pPr>
                      <a:r>
                        <a:rPr b="1" lang="en-GB"/>
                        <a:t>Presenter</a:t>
                      </a:r>
                      <a:endParaRPr b="1" sz="1400" u="none" cap="none" strike="noStrike"/>
                    </a:p>
                  </a:txBody>
                  <a:tcPr marT="91425" marB="91425" marR="91425" marL="91425">
                    <a:solidFill>
                      <a:srgbClr val="A4C2F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t>Camera operator</a:t>
                      </a:r>
                      <a:endParaRPr b="1" sz="1400" u="none" cap="none" strike="noStrike"/>
                    </a:p>
                  </a:txBody>
                  <a:tcPr marT="91425" marB="91425" marR="91425" marL="91425">
                    <a:solidFill>
                      <a:srgbClr val="A4C2F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t>Location </a:t>
                      </a:r>
                      <a:endParaRPr b="1" sz="1400" u="none" cap="none" strike="noStrike"/>
                    </a:p>
                  </a:txBody>
                  <a:tcPr marT="91425" marB="91425" marR="91425" marL="91425">
                    <a:solidFill>
                      <a:srgbClr val="A4C2F4"/>
                    </a:solidFill>
                  </a:tcPr>
                </a:tc>
                <a:tc>
                  <a:txBody>
                    <a:bodyPr/>
                    <a:lstStyle/>
                    <a:p>
                      <a:pPr indent="0" lvl="0" marL="0" marR="0" rtl="0" algn="ctr">
                        <a:lnSpc>
                          <a:spcPct val="100000"/>
                        </a:lnSpc>
                        <a:spcBef>
                          <a:spcPts val="0"/>
                        </a:spcBef>
                        <a:spcAft>
                          <a:spcPts val="0"/>
                        </a:spcAft>
                        <a:buNone/>
                      </a:pPr>
                      <a:r>
                        <a:rPr b="1" lang="en-GB"/>
                        <a:t>Dated booked</a:t>
                      </a:r>
                      <a:endParaRPr b="1"/>
                    </a:p>
                  </a:txBody>
                  <a:tcPr marT="91425" marB="91425" marR="91425" marL="91425">
                    <a:solidFill>
                      <a:srgbClr val="A4C2F4"/>
                    </a:solidFill>
                  </a:tcPr>
                </a:tc>
              </a:tr>
              <a:tr h="4406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2"/>
                        </a:buClr>
                        <a:buSzPts val="11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r>
              <a:tr h="4406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r>
              <a:tr h="4040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2"/>
                        </a:buClr>
                        <a:buSzPts val="11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r>
              <a:tr h="4406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r>
              <a:tr h="4406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r>
            </a:tbl>
          </a:graphicData>
        </a:graphic>
      </p:graphicFrame>
      <p:pic>
        <p:nvPicPr>
          <p:cNvPr id="141" name="Google Shape;141;p13"/>
          <p:cNvPicPr preferRelativeResize="0"/>
          <p:nvPr/>
        </p:nvPicPr>
        <p:blipFill rotWithShape="1">
          <a:blip r:embed="rId4">
            <a:alphaModFix/>
          </a:blip>
          <a:srcRect b="0" l="0" r="0" t="0"/>
          <a:stretch/>
        </p:blipFill>
        <p:spPr>
          <a:xfrm>
            <a:off x="7995572" y="535638"/>
            <a:ext cx="871803" cy="716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cac222853b_0_0"/>
          <p:cNvSpPr txBox="1"/>
          <p:nvPr>
            <p:ph type="title"/>
          </p:nvPr>
        </p:nvSpPr>
        <p:spPr>
          <a:xfrm>
            <a:off x="339850" y="470450"/>
            <a:ext cx="8382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Script preparation - selection </a:t>
            </a:r>
            <a:endParaRPr/>
          </a:p>
        </p:txBody>
      </p:sp>
      <p:sp>
        <p:nvSpPr>
          <p:cNvPr id="147" name="Google Shape;147;g2cac222853b_0_0"/>
          <p:cNvSpPr txBox="1"/>
          <p:nvPr>
            <p:ph idx="1" type="body"/>
          </p:nvPr>
        </p:nvSpPr>
        <p:spPr>
          <a:xfrm>
            <a:off x="304675" y="1048200"/>
            <a:ext cx="8382000" cy="97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sz="2400">
                <a:latin typeface="Helvetica Neue"/>
                <a:ea typeface="Helvetica Neue"/>
                <a:cs typeface="Helvetica Neue"/>
                <a:sym typeface="Helvetica Neue"/>
              </a:rPr>
              <a:t>Select one of the ways suggested to prepare your script. Discuss it as a group, put each person makes the </a:t>
            </a:r>
            <a:r>
              <a:rPr lang="en-GB" sz="2400">
                <a:latin typeface="Helvetica Neue"/>
                <a:ea typeface="Helvetica Neue"/>
                <a:cs typeface="Helvetica Neue"/>
                <a:sym typeface="Helvetica Neue"/>
              </a:rPr>
              <a:t>decision</a:t>
            </a:r>
            <a:r>
              <a:rPr lang="en-GB" sz="2400">
                <a:latin typeface="Helvetica Neue"/>
                <a:ea typeface="Helvetica Neue"/>
                <a:cs typeface="Helvetica Neue"/>
                <a:sym typeface="Helvetica Neue"/>
              </a:rPr>
              <a:t> that is best for them.  </a:t>
            </a:r>
            <a:endParaRPr sz="2400">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t/>
            </a:r>
            <a:endParaRPr sz="2400"/>
          </a:p>
        </p:txBody>
      </p:sp>
      <p:sp>
        <p:nvSpPr>
          <p:cNvPr id="148" name="Google Shape;148;g2cac222853b_0_0"/>
          <p:cNvSpPr txBox="1"/>
          <p:nvPr/>
        </p:nvSpPr>
        <p:spPr>
          <a:xfrm>
            <a:off x="934250" y="2880725"/>
            <a:ext cx="4883400" cy="19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2100">
                <a:latin typeface="Lato"/>
                <a:ea typeface="Lato"/>
                <a:cs typeface="Lato"/>
                <a:sym typeface="Lato"/>
              </a:rPr>
              <a:t>1.</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2.</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3.</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4.</a:t>
            </a:r>
            <a:endParaRPr sz="2100">
              <a:latin typeface="Lato"/>
              <a:ea typeface="Lato"/>
              <a:cs typeface="Lato"/>
              <a:sym typeface="Lato"/>
            </a:endParaRPr>
          </a:p>
          <a:p>
            <a:pPr indent="0" lvl="0" marL="0" marR="0" rtl="0" algn="l">
              <a:lnSpc>
                <a:spcPct val="100000"/>
              </a:lnSpc>
              <a:spcBef>
                <a:spcPts val="0"/>
              </a:spcBef>
              <a:spcAft>
                <a:spcPts val="0"/>
              </a:spcAft>
              <a:buNone/>
            </a:pPr>
            <a:r>
              <a:rPr lang="en-GB" sz="2100">
                <a:latin typeface="Lato"/>
                <a:ea typeface="Lato"/>
                <a:cs typeface="Lato"/>
                <a:sym typeface="Lato"/>
              </a:rPr>
              <a:t>5.</a:t>
            </a:r>
            <a:endParaRPr sz="2100">
              <a:latin typeface="Lato"/>
              <a:ea typeface="Lato"/>
              <a:cs typeface="Lato"/>
              <a:sym typeface="Lato"/>
            </a:endParaRPr>
          </a:p>
          <a:p>
            <a:pPr indent="0" lvl="0" marL="0" marR="0" rtl="0" algn="l">
              <a:lnSpc>
                <a:spcPct val="100000"/>
              </a:lnSpc>
              <a:spcBef>
                <a:spcPts val="0"/>
              </a:spcBef>
              <a:spcAft>
                <a:spcPts val="0"/>
              </a:spcAft>
              <a:buNone/>
            </a:pPr>
            <a:r>
              <a:rPr lang="en-GB">
                <a:latin typeface="Lato"/>
                <a:ea typeface="Lato"/>
                <a:cs typeface="Lato"/>
                <a:sym typeface="Lato"/>
              </a:rPr>
              <a:t> </a:t>
            </a:r>
            <a:endParaRPr>
              <a:latin typeface="Lato"/>
              <a:ea typeface="Lato"/>
              <a:cs typeface="Lato"/>
              <a:sym typeface="Lato"/>
            </a:endParaRPr>
          </a:p>
        </p:txBody>
      </p:sp>
      <p:sp>
        <p:nvSpPr>
          <p:cNvPr id="149" name="Google Shape;149;g2cac222853b_0_0"/>
          <p:cNvSpPr txBox="1"/>
          <p:nvPr/>
        </p:nvSpPr>
        <p:spPr>
          <a:xfrm>
            <a:off x="934250" y="3955575"/>
            <a:ext cx="3216000" cy="59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150" name="Google Shape;150;g2cac222853b_0_0"/>
          <p:cNvPicPr preferRelativeResize="0"/>
          <p:nvPr/>
        </p:nvPicPr>
        <p:blipFill rotWithShape="1">
          <a:blip r:embed="rId3">
            <a:alphaModFix/>
          </a:blip>
          <a:srcRect b="0" l="0" r="0" t="0"/>
          <a:stretch/>
        </p:blipFill>
        <p:spPr>
          <a:xfrm>
            <a:off x="8082000" y="1162500"/>
            <a:ext cx="773624" cy="549021"/>
          </a:xfrm>
          <a:prstGeom prst="rect">
            <a:avLst/>
          </a:prstGeom>
          <a:noFill/>
          <a:ln>
            <a:noFill/>
          </a:ln>
        </p:spPr>
      </p:pic>
      <p:pic>
        <p:nvPicPr>
          <p:cNvPr id="151" name="Google Shape;151;g2cac222853b_0_0"/>
          <p:cNvPicPr preferRelativeResize="0"/>
          <p:nvPr/>
        </p:nvPicPr>
        <p:blipFill rotWithShape="1">
          <a:blip r:embed="rId4">
            <a:alphaModFix/>
          </a:blip>
          <a:srcRect b="0" l="0" r="0" t="0"/>
          <a:stretch/>
        </p:blipFill>
        <p:spPr>
          <a:xfrm>
            <a:off x="3505152" y="2378240"/>
            <a:ext cx="594401" cy="488198"/>
          </a:xfrm>
          <a:prstGeom prst="rect">
            <a:avLst/>
          </a:prstGeom>
          <a:noFill/>
          <a:ln>
            <a:noFill/>
          </a:ln>
        </p:spPr>
      </p:pic>
      <p:sp>
        <p:nvSpPr>
          <p:cNvPr id="152" name="Google Shape;152;g2cac222853b_0_0"/>
          <p:cNvSpPr txBox="1"/>
          <p:nvPr/>
        </p:nvSpPr>
        <p:spPr>
          <a:xfrm>
            <a:off x="1162750" y="2378250"/>
            <a:ext cx="2342400" cy="3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latin typeface="Lato"/>
                <a:ea typeface="Lato"/>
                <a:cs typeface="Lato"/>
                <a:sym typeface="Lato"/>
              </a:rPr>
              <a:t>Name and method</a:t>
            </a:r>
            <a:endParaRPr sz="1800">
              <a:solidFill>
                <a:schemeClr val="dk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