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10440000" cx="7560000"/>
  <p:notesSz cx="6858000" cy="9144000"/>
  <p:embeddedFontLst>
    <p:embeddedFont>
      <p:font typeface="Patua On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956935C-4A89-4E4D-93DA-57096915872E}">
  <a:tblStyle styleId="{4956935C-4A89-4E4D-93DA-5709691587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8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PatuaOne-regular.fntdata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e5a711a033_0_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e5a711a03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e5a6ec16ec_0_6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e5a6ec16e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e73df15b45_0_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e73df15b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730b98087_0_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e730b980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e070a895c_0_0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ee070a89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ee070a895c_0_6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ee070a895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e73df15b45_0_4:notes"/>
          <p:cNvSpPr/>
          <p:nvPr>
            <p:ph idx="2" type="sldImg"/>
          </p:nvPr>
        </p:nvSpPr>
        <p:spPr>
          <a:xfrm>
            <a:off x="2187788" y="685800"/>
            <a:ext cx="2483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e73df15b4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752555"/>
            <a:ext cx="7044600" cy="16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39232"/>
            <a:ext cx="3306900" cy="693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27727"/>
            <a:ext cx="2321700" cy="15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03032"/>
            <a:ext cx="3344400" cy="30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469689"/>
            <a:ext cx="3172200" cy="750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586994"/>
            <a:ext cx="4959600" cy="122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136825" y="172525"/>
            <a:ext cx="3622800" cy="5853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 flipH="1" rot="10800000">
            <a:off x="3763425" y="404925"/>
            <a:ext cx="3353700" cy="5606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3759200" y="6051550"/>
            <a:ext cx="9600" cy="436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13"/>
          <p:cNvSpPr txBox="1"/>
          <p:nvPr/>
        </p:nvSpPr>
        <p:spPr>
          <a:xfrm>
            <a:off x="2737050" y="404925"/>
            <a:ext cx="1895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atua One"/>
                <a:ea typeface="Patua One"/>
                <a:cs typeface="Patua One"/>
                <a:sym typeface="Patua One"/>
              </a:rPr>
              <a:t>What might you see?</a:t>
            </a:r>
            <a:endParaRPr sz="1200">
              <a:solidFill>
                <a:schemeClr val="dk2"/>
              </a:solidFill>
              <a:latin typeface="Patua One"/>
              <a:ea typeface="Patua One"/>
              <a:cs typeface="Patua One"/>
              <a:sym typeface="Patua On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727700" y="9680575"/>
            <a:ext cx="21651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atua One"/>
                <a:ea typeface="Patua One"/>
                <a:cs typeface="Patua One"/>
                <a:sym typeface="Patua One"/>
              </a:rPr>
              <a:t>What might you smell?</a:t>
            </a:r>
            <a:endParaRPr sz="1200">
              <a:solidFill>
                <a:schemeClr val="dk2"/>
              </a:solidFill>
              <a:latin typeface="Patua One"/>
              <a:ea typeface="Patua One"/>
              <a:cs typeface="Patua One"/>
              <a:sym typeface="Patua On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87400" y="9680575"/>
            <a:ext cx="2108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atua One"/>
                <a:ea typeface="Patua One"/>
                <a:cs typeface="Patua One"/>
                <a:sym typeface="Patua One"/>
              </a:rPr>
              <a:t>What might you hear?</a:t>
            </a:r>
            <a:endParaRPr sz="1200">
              <a:solidFill>
                <a:schemeClr val="dk2"/>
              </a:solidFill>
              <a:latin typeface="Patua One"/>
              <a:ea typeface="Patua One"/>
              <a:cs typeface="Patua One"/>
              <a:sym typeface="Patua One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1250" y="9985975"/>
            <a:ext cx="1362075" cy="45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3400" y="9825375"/>
            <a:ext cx="1362075" cy="454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6" name="Google Shape;66;p14"/>
          <p:cNvGraphicFramePr/>
          <p:nvPr/>
        </p:nvGraphicFramePr>
        <p:xfrm>
          <a:off x="504825" y="781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{4956935C-4A89-4E4D-93DA-57096915872E}</a:tableStyleId>
              </a:tblPr>
              <a:tblGrid>
                <a:gridCol w="2494925"/>
                <a:gridCol w="42856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What</a:t>
                      </a:r>
                      <a:r>
                        <a:rPr lang="en" sz="1200"/>
                        <a:t> is the place?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Why are you not allowed there?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Why would you want to go there?</a:t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67" name="Google Shape;67;p14"/>
          <p:cNvSpPr txBox="1"/>
          <p:nvPr/>
        </p:nvSpPr>
        <p:spPr>
          <a:xfrm>
            <a:off x="436700" y="230475"/>
            <a:ext cx="4218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atua One"/>
                <a:ea typeface="Patua One"/>
                <a:cs typeface="Patua One"/>
                <a:sym typeface="Patua One"/>
              </a:rPr>
              <a:t>Card 1 Planning</a:t>
            </a:r>
            <a:endParaRPr>
              <a:latin typeface="Patua One"/>
              <a:ea typeface="Patua One"/>
              <a:cs typeface="Patua One"/>
              <a:sym typeface="Patua On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66575" y="234725"/>
            <a:ext cx="8128474" cy="8594076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2689425" y="3995850"/>
            <a:ext cx="1895400" cy="8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atua One"/>
                <a:ea typeface="Patua One"/>
                <a:cs typeface="Patua One"/>
                <a:sym typeface="Patua One"/>
              </a:rPr>
              <a:t>Feelings, personality, fears and thoughts on the inside.</a:t>
            </a:r>
            <a:endParaRPr sz="1200">
              <a:solidFill>
                <a:schemeClr val="dk2"/>
              </a:solidFill>
              <a:latin typeface="Patua One"/>
              <a:ea typeface="Patua One"/>
              <a:cs typeface="Patua One"/>
              <a:sym typeface="Patua One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5213550" y="395400"/>
            <a:ext cx="1895400" cy="86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Patua One"/>
                <a:ea typeface="Patua One"/>
                <a:cs typeface="Patua One"/>
                <a:sym typeface="Patua One"/>
              </a:rPr>
              <a:t>How they might look, walk, talk and wear</a:t>
            </a:r>
            <a:r>
              <a:rPr lang="en">
                <a:solidFill>
                  <a:schemeClr val="dk2"/>
                </a:solidFill>
                <a:latin typeface="Patua One"/>
                <a:ea typeface="Patua One"/>
                <a:cs typeface="Patua One"/>
                <a:sym typeface="Patua One"/>
              </a:rPr>
              <a:t> on the outside.</a:t>
            </a:r>
            <a:endParaRPr sz="1200">
              <a:solidFill>
                <a:schemeClr val="dk2"/>
              </a:solidFill>
              <a:latin typeface="Patua One"/>
              <a:ea typeface="Patua One"/>
              <a:cs typeface="Patua One"/>
              <a:sym typeface="Patua One"/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31250" y="9938350"/>
            <a:ext cx="1362075" cy="4540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/>
          <p:nvPr/>
        </p:nvSpPr>
        <p:spPr>
          <a:xfrm>
            <a:off x="558800" y="8828800"/>
            <a:ext cx="51435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The other people in the play are…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/>
        </p:nvSpPr>
        <p:spPr>
          <a:xfrm>
            <a:off x="0" y="11430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Card 3 - Develop scene 1</a:t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1250" y="9938350"/>
            <a:ext cx="1362075" cy="454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3" name="Google Shape;83;p16"/>
          <p:cNvGraphicFramePr/>
          <p:nvPr/>
        </p:nvGraphicFramePr>
        <p:xfrm>
          <a:off x="228575" y="619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{4956935C-4A89-4E4D-93DA-57096915872E}</a:tableStyleId>
              </a:tblPr>
              <a:tblGrid>
                <a:gridCol w="1742375"/>
                <a:gridCol w="1742375"/>
                <a:gridCol w="1742375"/>
                <a:gridCol w="1742375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Role and actor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Relationship and personality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Where are you? 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Setting 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Why are you there?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Situation</a:t>
                      </a:r>
                      <a:endParaRPr b="1"/>
                    </a:p>
                  </a:txBody>
                  <a:tcPr marT="91425" marB="91425" marR="91425" marL="91425" anchor="ctr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Who is going to make the suggestion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</a:t>
                      </a:r>
                      <a:r>
                        <a:rPr b="1" lang="en"/>
                        <a:t> is the excuse you are going to make?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Who is going to tell the adult? Why?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object does each character select?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/>
        </p:nvSpPr>
        <p:spPr>
          <a:xfrm>
            <a:off x="0" y="11430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Card 4 - Develop scene 2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1250" y="9938350"/>
            <a:ext cx="1362075" cy="454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0" name="Google Shape;90;p17"/>
          <p:cNvGraphicFramePr/>
          <p:nvPr/>
        </p:nvGraphicFramePr>
        <p:xfrm>
          <a:off x="295250" y="619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{4956935C-4A89-4E4D-93DA-57096915872E}</a:tableStyleId>
              </a:tblPr>
              <a:tblGrid>
                <a:gridCol w="1742375"/>
                <a:gridCol w="1742375"/>
                <a:gridCol w="1742375"/>
                <a:gridCol w="1742375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was everyone doing?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How do characters feel about being there?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can you hear?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What can you feel? </a:t>
                      </a:r>
                      <a:endParaRPr b="1"/>
                    </a:p>
                  </a:txBody>
                  <a:tcPr marT="91425" marB="91425" marR="91425" marL="91425" anchor="ctr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can you see?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What can you smell 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do you discover?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How do characters feel about the discovery?</a:t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/>
        </p:nvSpPr>
        <p:spPr>
          <a:xfrm>
            <a:off x="0" y="11430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Card 5 - Develop scene 3</a:t>
            </a:r>
            <a:endParaRPr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1250" y="9938350"/>
            <a:ext cx="1362075" cy="454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7" name="Google Shape;97;p18"/>
          <p:cNvGraphicFramePr/>
          <p:nvPr/>
        </p:nvGraphicFramePr>
        <p:xfrm>
          <a:off x="295250" y="619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{4956935C-4A89-4E4D-93DA-57096915872E}</a:tableStyleId>
              </a:tblPr>
              <a:tblGrid>
                <a:gridCol w="1742375"/>
                <a:gridCol w="1742375"/>
                <a:gridCol w="1742375"/>
                <a:gridCol w="1742375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was everyone doing at the end of scene 2</a:t>
                      </a:r>
                      <a:r>
                        <a:rPr b="1" lang="en"/>
                        <a:t>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What happens while the music/sounds are being played?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happens to make you want to leave?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How do characters feel during this?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 </a:t>
                      </a:r>
                      <a:endParaRPr b="1"/>
                    </a:p>
                  </a:txBody>
                  <a:tcPr marT="91425" marB="91425" marR="91425" marL="91425" anchor="ctr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How do characters escape</a:t>
                      </a:r>
                      <a:r>
                        <a:rPr b="1" lang="en"/>
                        <a:t>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How do they feel while trying to escape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 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/>
        </p:nvSpPr>
        <p:spPr>
          <a:xfrm>
            <a:off x="0" y="11430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Patua One"/>
                <a:ea typeface="Patua One"/>
                <a:cs typeface="Patua One"/>
                <a:sym typeface="Patua One"/>
              </a:rPr>
              <a:t>Card 5 - Develop scene 3 conclusion</a:t>
            </a:r>
            <a:endParaRPr/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31250" y="9938350"/>
            <a:ext cx="1362075" cy="454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4" name="Google Shape;104;p19"/>
          <p:cNvGraphicFramePr/>
          <p:nvPr/>
        </p:nvGraphicFramePr>
        <p:xfrm>
          <a:off x="295250" y="619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{4956935C-4A89-4E4D-93DA-57096915872E}</a:tableStyleId>
              </a:tblPr>
              <a:tblGrid>
                <a:gridCol w="1742375"/>
                <a:gridCol w="1742375"/>
                <a:gridCol w="1742375"/>
                <a:gridCol w="1742375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Who has made it out</a:t>
                      </a:r>
                      <a:r>
                        <a:rPr b="1" lang="en"/>
                        <a:t>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</a:rPr>
                        <a:t>What happened to those that did not make it out?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>
                    <a:solidFill>
                      <a:srgbClr val="FFD966"/>
                    </a:solidFill>
                  </a:tcPr>
                </a:tc>
                <a:tc hMerge="1"/>
              </a:tr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 hMerge="1"/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 anchor="ctr"/>
                </a:tc>
                <a:tc hMerge="1"/>
              </a:tr>
              <a:tr h="3810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How are the survivors feeling?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hMerge="1"/>
                <a:tc hMerge="1"/>
              </a:tr>
              <a:tr h="38100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hMerge="1"/>
                <a:tc hMerge="1"/>
              </a:tr>
              <a:tr h="381000"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What is going to be said to the imaginary adult</a:t>
                      </a:r>
                      <a:r>
                        <a:rPr b="1" lang="en">
                          <a:solidFill>
                            <a:schemeClr val="dk1"/>
                          </a:solidFill>
                        </a:rPr>
                        <a:t> ? Who is going to say it?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D966"/>
                    </a:solidFill>
                  </a:tcPr>
                </a:tc>
                <a:tc hMerge="1"/>
                <a:tc hMerge="1"/>
                <a:tc hMerge="1"/>
              </a:tr>
              <a:tr h="381000">
                <a:tc gridSpan="4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105" name="Google Shape;105;p19"/>
          <p:cNvSpPr txBox="1"/>
          <p:nvPr/>
        </p:nvSpPr>
        <p:spPr>
          <a:xfrm>
            <a:off x="711200" y="8013700"/>
            <a:ext cx="6200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Check that you have a </a:t>
            </a:r>
            <a:r>
              <a:rPr lang="en" sz="1800">
                <a:solidFill>
                  <a:schemeClr val="dk2"/>
                </a:solidFill>
              </a:rPr>
              <a:t>clear</a:t>
            </a:r>
            <a:r>
              <a:rPr lang="en" sz="1800">
                <a:solidFill>
                  <a:schemeClr val="dk2"/>
                </a:solidFill>
              </a:rPr>
              <a:t> ending to your drama.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/>
        </p:nvSpPr>
        <p:spPr>
          <a:xfrm>
            <a:off x="1207600" y="975600"/>
            <a:ext cx="6412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Scene planner by scene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