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5" roundtripDataSignature="AMtx7mg8WbZEV7UdpUElY24YBEXIpJ5r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D73056-CD07-487E-B02F-20B49B864167}">
  <a:tblStyle styleId="{82D73056-CD07-487E-B02F-20B49B86416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HelveticaNeue-italic.fntdata"/><Relationship Id="rId10" Type="http://schemas.openxmlformats.org/officeDocument/2006/relationships/slide" Target="slides/slide4.xml"/><Relationship Id="rId32" Type="http://schemas.openxmlformats.org/officeDocument/2006/relationships/font" Target="fonts/HelveticaNeue-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HelveticaNeue-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f94f79d5b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cf94f79d5b_2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cf94f79d5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cf94f79d5b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c93845807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c93845807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336fc5a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30336fc5a1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c9564673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c95646730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1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1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1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16"/>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16"/>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cxnSp>
        <p:nvCxnSpPr>
          <p:cNvPr id="60" name="Google Shape;60;p2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1" name="Google Shape;61;p2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2" name="Google Shape;62;p25"/>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3" name="Google Shape;63;p25"/>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4" name="Google Shape;64;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2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6" name="Shape 16"/>
        <p:cNvGrpSpPr/>
        <p:nvPr/>
      </p:nvGrpSpPr>
      <p:grpSpPr>
        <a:xfrm>
          <a:off x="0" y="0"/>
          <a:ext cx="0" cy="0"/>
          <a:chOff x="0" y="0"/>
          <a:chExt cx="0" cy="0"/>
        </a:xfrm>
      </p:grpSpPr>
      <p:cxnSp>
        <p:nvCxnSpPr>
          <p:cNvPr id="17" name="Google Shape;17;p1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8" name="Google Shape;18;p17"/>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9" name="Google Shape;19;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18"/>
          <p:cNvCxnSpPr/>
          <p:nvPr/>
        </p:nvCxnSpPr>
        <p:spPr>
          <a:xfrm>
            <a:off x="339800" y="187050"/>
            <a:ext cx="8382000" cy="0"/>
          </a:xfrm>
          <a:prstGeom prst="straightConnector1">
            <a:avLst/>
          </a:prstGeom>
          <a:noFill/>
          <a:ln cap="flat" cmpd="sng" w="38100">
            <a:solidFill>
              <a:schemeClr val="dk2"/>
            </a:solidFill>
            <a:prstDash val="solid"/>
            <a:round/>
            <a:headEnd len="sm" w="sm" type="none"/>
            <a:tailEnd len="sm" w="sm" type="none"/>
          </a:ln>
        </p:spPr>
      </p:cxnSp>
      <p:cxnSp>
        <p:nvCxnSpPr>
          <p:cNvPr id="22" name="Google Shape;22;p18"/>
          <p:cNvCxnSpPr/>
          <p:nvPr/>
        </p:nvCxnSpPr>
        <p:spPr>
          <a:xfrm>
            <a:off x="308925" y="5044800"/>
            <a:ext cx="8412900" cy="0"/>
          </a:xfrm>
          <a:prstGeom prst="straightConnector1">
            <a:avLst/>
          </a:prstGeom>
          <a:noFill/>
          <a:ln cap="flat" cmpd="sng" w="19050">
            <a:solidFill>
              <a:schemeClr val="dk2"/>
            </a:solidFill>
            <a:prstDash val="solid"/>
            <a:round/>
            <a:headEnd len="sm" w="sm" type="none"/>
            <a:tailEnd len="sm" w="sm" type="none"/>
          </a:ln>
        </p:spPr>
      </p:cxnSp>
      <p:sp>
        <p:nvSpPr>
          <p:cNvPr id="23" name="Google Shape;23;p18"/>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 name="Google Shape;24;p18"/>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6" name="Shape 26"/>
        <p:cNvGrpSpPr/>
        <p:nvPr/>
      </p:nvGrpSpPr>
      <p:grpSpPr>
        <a:xfrm>
          <a:off x="0" y="0"/>
          <a:ext cx="0" cy="0"/>
          <a:chOff x="0" y="0"/>
          <a:chExt cx="0" cy="0"/>
        </a:xfrm>
      </p:grpSpPr>
      <p:cxnSp>
        <p:nvCxnSpPr>
          <p:cNvPr id="27" name="Google Shape;27;p19"/>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28" name="Google Shape;28;p19"/>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9" name="Google Shape;29;p19"/>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30" name="Google Shape;30;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cxnSp>
        <p:nvCxnSpPr>
          <p:cNvPr id="32" name="Google Shape;32;p20"/>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3" name="Google Shape;33;p20"/>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4" name="Google Shape;34;p2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5" name="Google Shape;35;p20"/>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p20"/>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20"/>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8" name="Google Shape;38;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21"/>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1" name="Google Shape;41;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 name="Shape 42"/>
        <p:cNvGrpSpPr/>
        <p:nvPr/>
      </p:nvGrpSpPr>
      <p:grpSpPr>
        <a:xfrm>
          <a:off x="0" y="0"/>
          <a:ext cx="0" cy="0"/>
          <a:chOff x="0" y="0"/>
          <a:chExt cx="0" cy="0"/>
        </a:xfrm>
      </p:grpSpPr>
      <p:cxnSp>
        <p:nvCxnSpPr>
          <p:cNvPr id="43" name="Google Shape;43;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4" name="Google Shape;44;p22"/>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2"/>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23"/>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2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23"/>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51" name="Google Shape;51;p23"/>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2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3" name="Google Shape;53;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cxnSp>
        <p:nvCxnSpPr>
          <p:cNvPr id="55" name="Google Shape;55;p2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6" name="Google Shape;56;p2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7" name="Google Shape;57;p24"/>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17.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hyperlink" Target="http://www.youtube.com/watch?v=yo0P7lqpwQg" TargetMode="External"/><Relationship Id="rId5" Type="http://schemas.openxmlformats.org/officeDocument/2006/relationships/image" Target="../media/image21.jpg"/><Relationship Id="rId6" Type="http://schemas.openxmlformats.org/officeDocument/2006/relationships/image" Target="../media/image2.png"/><Relationship Id="rId7"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__77LZdAIq8" TargetMode="External"/><Relationship Id="rId4" Type="http://schemas.openxmlformats.org/officeDocument/2006/relationships/image" Target="../media/image7.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www.youtube.com/watch?v=7eEZ2jRzQQQ" TargetMode="External"/><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hyperlink" Target="http://www.youtube.com/watch?v=R6Uh5kXXAIM" TargetMode="External"/><Relationship Id="rId13" Type="http://schemas.openxmlformats.org/officeDocument/2006/relationships/image" Target="../media/image10.png"/><Relationship Id="rId12"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www.youtube.com/watch?v=KuK6EDk2T6s" TargetMode="External"/><Relationship Id="rId9" Type="http://schemas.openxmlformats.org/officeDocument/2006/relationships/image" Target="../media/image13.jpg"/><Relationship Id="rId14" Type="http://schemas.openxmlformats.org/officeDocument/2006/relationships/image" Target="../media/image18.png"/><Relationship Id="rId5" Type="http://schemas.openxmlformats.org/officeDocument/2006/relationships/image" Target="../media/image16.jpg"/><Relationship Id="rId6" Type="http://schemas.openxmlformats.org/officeDocument/2006/relationships/hyperlink" Target="http://www.youtube.com/watch?v=QcIzYtGLuC0" TargetMode="External"/><Relationship Id="rId7" Type="http://schemas.openxmlformats.org/officeDocument/2006/relationships/image" Target="../media/image15.jpg"/><Relationship Id="rId8" Type="http://schemas.openxmlformats.org/officeDocument/2006/relationships/hyperlink" Target="http://www.youtube.com/watch?v=U31udht2D8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0" name="Shape 70"/>
        <p:cNvGrpSpPr/>
        <p:nvPr/>
      </p:nvGrpSpPr>
      <p:grpSpPr>
        <a:xfrm>
          <a:off x="0" y="0"/>
          <a:ext cx="0" cy="0"/>
          <a:chOff x="0" y="0"/>
          <a:chExt cx="0" cy="0"/>
        </a:xfrm>
      </p:grpSpPr>
      <p:sp>
        <p:nvSpPr>
          <p:cNvPr id="71" name="Google Shape;71;p1"/>
          <p:cNvSpPr txBox="1"/>
          <p:nvPr>
            <p:ph type="ctrTitle"/>
          </p:nvPr>
        </p:nvSpPr>
        <p:spPr>
          <a:xfrm>
            <a:off x="2500650" y="436875"/>
            <a:ext cx="6331500" cy="7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t>Aotearoa Haerenga</a:t>
            </a:r>
            <a:endParaRPr b="0"/>
          </a:p>
          <a:p>
            <a:pPr indent="0" lvl="0" marL="0" rtl="0" algn="ctr">
              <a:lnSpc>
                <a:spcPct val="100000"/>
              </a:lnSpc>
              <a:spcBef>
                <a:spcPts val="0"/>
              </a:spcBef>
              <a:spcAft>
                <a:spcPts val="0"/>
              </a:spcAft>
              <a:buClr>
                <a:schemeClr val="dk2"/>
              </a:buClr>
              <a:buSzPts val="1100"/>
              <a:buFont typeface="Arial"/>
              <a:buNone/>
            </a:pPr>
            <a:r>
              <a:rPr lang="en-GB" sz="3000"/>
              <a:t>New Zealand Adventure</a:t>
            </a:r>
            <a:endParaRPr sz="200"/>
          </a:p>
          <a:p>
            <a:pPr indent="0" lvl="0" marL="0" rtl="0" algn="l">
              <a:lnSpc>
                <a:spcPct val="100000"/>
              </a:lnSpc>
              <a:spcBef>
                <a:spcPts val="0"/>
              </a:spcBef>
              <a:spcAft>
                <a:spcPts val="0"/>
              </a:spcAft>
              <a:buSzPts val="4800"/>
              <a:buNone/>
            </a:pPr>
            <a:r>
              <a:t/>
            </a:r>
            <a:endParaRPr/>
          </a:p>
        </p:txBody>
      </p:sp>
      <p:sp>
        <p:nvSpPr>
          <p:cNvPr id="72" name="Google Shape;72;p1"/>
          <p:cNvSpPr txBox="1"/>
          <p:nvPr>
            <p:ph idx="1" type="subTitle"/>
          </p:nvPr>
        </p:nvSpPr>
        <p:spPr>
          <a:xfrm>
            <a:off x="2336550" y="2370375"/>
            <a:ext cx="6331500" cy="913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en-GB"/>
              <a:t>See it! </a:t>
            </a:r>
            <a:endParaRPr/>
          </a:p>
          <a:p>
            <a:pPr indent="0" lvl="0" marL="0" rtl="0" algn="l">
              <a:lnSpc>
                <a:spcPct val="100000"/>
              </a:lnSpc>
              <a:spcBef>
                <a:spcPts val="0"/>
              </a:spcBef>
              <a:spcAft>
                <a:spcPts val="0"/>
              </a:spcAft>
              <a:buSzPts val="1800"/>
              <a:buNone/>
            </a:pPr>
            <a:r>
              <a:rPr lang="en-GB"/>
              <a:t>Feel it! </a:t>
            </a:r>
            <a:endParaRPr/>
          </a:p>
          <a:p>
            <a:pPr indent="0" lvl="0" marL="0" rtl="0" algn="l">
              <a:lnSpc>
                <a:spcPct val="100000"/>
              </a:lnSpc>
              <a:spcBef>
                <a:spcPts val="0"/>
              </a:spcBef>
              <a:spcAft>
                <a:spcPts val="0"/>
              </a:spcAft>
              <a:buSzPts val="1800"/>
              <a:buNone/>
            </a:pPr>
            <a:r>
              <a:rPr lang="en-GB"/>
              <a:t>New Zealand awaits you.</a:t>
            </a:r>
            <a:endParaRPr/>
          </a:p>
        </p:txBody>
      </p:sp>
      <p:pic>
        <p:nvPicPr>
          <p:cNvPr id="73" name="Google Shape;73;p1"/>
          <p:cNvPicPr preferRelativeResize="0"/>
          <p:nvPr/>
        </p:nvPicPr>
        <p:blipFill rotWithShape="1">
          <a:blip r:embed="rId3">
            <a:alphaModFix/>
          </a:blip>
          <a:srcRect b="0" l="0" r="0" t="0"/>
          <a:stretch/>
        </p:blipFill>
        <p:spPr>
          <a:xfrm>
            <a:off x="5351571" y="1851650"/>
            <a:ext cx="2893025" cy="2777326"/>
          </a:xfrm>
          <a:prstGeom prst="rect">
            <a:avLst/>
          </a:prstGeom>
          <a:noFill/>
          <a:ln>
            <a:noFill/>
          </a:ln>
        </p:spPr>
      </p:pic>
      <p:pic>
        <p:nvPicPr>
          <p:cNvPr id="74" name="Google Shape;74;p1"/>
          <p:cNvPicPr preferRelativeResize="0"/>
          <p:nvPr/>
        </p:nvPicPr>
        <p:blipFill rotWithShape="1">
          <a:blip r:embed="rId4">
            <a:alphaModFix/>
          </a:blip>
          <a:srcRect b="0" l="0" r="0" t="0"/>
          <a:stretch/>
        </p:blipFill>
        <p:spPr>
          <a:xfrm>
            <a:off x="152400" y="152400"/>
            <a:ext cx="1028700" cy="34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1"/>
          <p:cNvSpPr/>
          <p:nvPr/>
        </p:nvSpPr>
        <p:spPr>
          <a:xfrm>
            <a:off x="4572000" y="0"/>
            <a:ext cx="45720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1"/>
          <p:cNvSpPr txBox="1"/>
          <p:nvPr>
            <p:ph type="title"/>
          </p:nvPr>
        </p:nvSpPr>
        <p:spPr>
          <a:xfrm>
            <a:off x="4857725" y="287175"/>
            <a:ext cx="4167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solidFill>
                  <a:srgbClr val="FFFFFF"/>
                </a:solidFill>
              </a:rPr>
              <a:t>Advertising Executive</a:t>
            </a:r>
            <a:endParaRPr>
              <a:solidFill>
                <a:srgbClr val="FFFFFF"/>
              </a:solidFill>
            </a:endParaRPr>
          </a:p>
          <a:p>
            <a:pPr indent="0" lvl="0" marL="0" rtl="0" algn="l">
              <a:lnSpc>
                <a:spcPct val="100000"/>
              </a:lnSpc>
              <a:spcBef>
                <a:spcPts val="0"/>
              </a:spcBef>
              <a:spcAft>
                <a:spcPts val="0"/>
              </a:spcAft>
              <a:buSzPts val="3000"/>
              <a:buNone/>
            </a:pPr>
            <a:r>
              <a:t/>
            </a:r>
            <a:endParaRPr>
              <a:solidFill>
                <a:srgbClr val="FFFFFF"/>
              </a:solidFill>
            </a:endParaRPr>
          </a:p>
        </p:txBody>
      </p:sp>
      <p:sp>
        <p:nvSpPr>
          <p:cNvPr id="163" name="Google Shape;163;p11"/>
          <p:cNvSpPr txBox="1"/>
          <p:nvPr>
            <p:ph idx="1" type="body"/>
          </p:nvPr>
        </p:nvSpPr>
        <p:spPr>
          <a:xfrm>
            <a:off x="4928500" y="1017375"/>
            <a:ext cx="3908100" cy="2790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FFFFFF"/>
              </a:buClr>
              <a:buSzPts val="1600"/>
              <a:buChar char="●"/>
            </a:pPr>
            <a:r>
              <a:rPr lang="en-GB" sz="1600">
                <a:solidFill>
                  <a:srgbClr val="FFFFFF"/>
                </a:solidFill>
              </a:rPr>
              <a:t>Create a poster advertising your TV channel and show</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Or a song/jingle for your show</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Make an ad for your groups different itineraries.   You could even pop this into another group's presentation.</a:t>
            </a:r>
            <a:endParaRPr sz="1600">
              <a:solidFill>
                <a:srgbClr val="FFFFFF"/>
              </a:solidFill>
            </a:endParaRPr>
          </a:p>
          <a:p>
            <a:pPr indent="0" lvl="0" marL="0" rtl="0" algn="l">
              <a:lnSpc>
                <a:spcPct val="115000"/>
              </a:lnSpc>
              <a:spcBef>
                <a:spcPts val="1600"/>
              </a:spcBef>
              <a:spcAft>
                <a:spcPts val="0"/>
              </a:spcAft>
              <a:buClr>
                <a:schemeClr val="dk2"/>
              </a:buClr>
              <a:buSzPts val="1100"/>
              <a:buFont typeface="Arial"/>
              <a:buNone/>
            </a:pPr>
            <a:r>
              <a:rPr lang="en-GB" sz="1600">
                <a:solidFill>
                  <a:srgbClr val="FFFFFF"/>
                </a:solidFill>
              </a:rPr>
              <a:t>Key skills - creative and/or artistic person</a:t>
            </a:r>
            <a:endParaRPr sz="1600">
              <a:solidFill>
                <a:srgbClr val="FFFFFF"/>
              </a:solidFill>
            </a:endParaRPr>
          </a:p>
          <a:p>
            <a:pPr indent="0" lvl="0" marL="0" rtl="0" algn="l">
              <a:lnSpc>
                <a:spcPct val="115000"/>
              </a:lnSpc>
              <a:spcBef>
                <a:spcPts val="1600"/>
              </a:spcBef>
              <a:spcAft>
                <a:spcPts val="1600"/>
              </a:spcAft>
              <a:buSzPts val="1800"/>
              <a:buNone/>
            </a:pPr>
            <a:r>
              <a:t/>
            </a:r>
            <a:endParaRPr sz="1600">
              <a:solidFill>
                <a:srgbClr val="FFFFFF"/>
              </a:solidFill>
            </a:endParaRPr>
          </a:p>
        </p:txBody>
      </p:sp>
      <p:sp>
        <p:nvSpPr>
          <p:cNvPr id="164" name="Google Shape;164;p11"/>
          <p:cNvSpPr/>
          <p:nvPr/>
        </p:nvSpPr>
        <p:spPr>
          <a:xfrm>
            <a:off x="0" y="0"/>
            <a:ext cx="45720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1"/>
          <p:cNvSpPr txBox="1"/>
          <p:nvPr>
            <p:ph type="title"/>
          </p:nvPr>
        </p:nvSpPr>
        <p:spPr>
          <a:xfrm>
            <a:off x="285725" y="287175"/>
            <a:ext cx="35892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solidFill>
                  <a:srgbClr val="000000"/>
                </a:solidFill>
              </a:rPr>
              <a:t>Script Editor</a:t>
            </a:r>
            <a:endParaRPr>
              <a:solidFill>
                <a:srgbClr val="000000"/>
              </a:solidFill>
            </a:endParaRPr>
          </a:p>
          <a:p>
            <a:pPr indent="0" lvl="0" marL="0" rtl="0" algn="l">
              <a:lnSpc>
                <a:spcPct val="100000"/>
              </a:lnSpc>
              <a:spcBef>
                <a:spcPts val="0"/>
              </a:spcBef>
              <a:spcAft>
                <a:spcPts val="0"/>
              </a:spcAft>
              <a:buSzPts val="3000"/>
              <a:buNone/>
            </a:pPr>
            <a:r>
              <a:t/>
            </a:r>
            <a:endParaRPr>
              <a:solidFill>
                <a:srgbClr val="FFFFFF"/>
              </a:solidFill>
            </a:endParaRPr>
          </a:p>
        </p:txBody>
      </p:sp>
      <p:sp>
        <p:nvSpPr>
          <p:cNvPr id="166" name="Google Shape;166;p11"/>
          <p:cNvSpPr txBox="1"/>
          <p:nvPr>
            <p:ph idx="1" type="body"/>
          </p:nvPr>
        </p:nvSpPr>
        <p:spPr>
          <a:xfrm>
            <a:off x="356500" y="1017375"/>
            <a:ext cx="3908100" cy="2790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Char char="●"/>
            </a:pPr>
            <a:r>
              <a:rPr lang="en-GB" sz="1600">
                <a:solidFill>
                  <a:srgbClr val="000000"/>
                </a:solidFill>
              </a:rPr>
              <a:t>Helps the group check over their scripts</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GB" sz="1600">
                <a:solidFill>
                  <a:srgbClr val="000000"/>
                </a:solidFill>
              </a:rPr>
              <a:t>Read through what everyone has written</a:t>
            </a:r>
            <a:endParaRPr sz="1600">
              <a:solidFill>
                <a:srgbClr val="000000"/>
              </a:solidFill>
            </a:endParaRPr>
          </a:p>
          <a:p>
            <a:pPr indent="-330200" lvl="0" marL="457200" rtl="0" algn="l">
              <a:lnSpc>
                <a:spcPct val="115000"/>
              </a:lnSpc>
              <a:spcBef>
                <a:spcPts val="0"/>
              </a:spcBef>
              <a:spcAft>
                <a:spcPts val="0"/>
              </a:spcAft>
              <a:buClr>
                <a:srgbClr val="000000"/>
              </a:buClr>
              <a:buSzPts val="1600"/>
              <a:buChar char="●"/>
            </a:pPr>
            <a:r>
              <a:rPr lang="en-GB" sz="1600">
                <a:solidFill>
                  <a:srgbClr val="000000"/>
                </a:solidFill>
              </a:rPr>
              <a:t>Does not write the script for everyone</a:t>
            </a:r>
            <a:endParaRPr sz="1600">
              <a:solidFill>
                <a:srgbClr val="000000"/>
              </a:solidFill>
            </a:endParaRPr>
          </a:p>
          <a:p>
            <a:pPr indent="0" lvl="0" marL="0" rtl="0" algn="l">
              <a:lnSpc>
                <a:spcPct val="115000"/>
              </a:lnSpc>
              <a:spcBef>
                <a:spcPts val="1600"/>
              </a:spcBef>
              <a:spcAft>
                <a:spcPts val="0"/>
              </a:spcAft>
              <a:buSzPts val="1800"/>
              <a:buNone/>
            </a:pPr>
            <a:r>
              <a:rPr lang="en-GB" sz="1600">
                <a:solidFill>
                  <a:srgbClr val="000000"/>
                </a:solidFill>
              </a:rPr>
              <a:t>Key skills - good at reading and writing and able to offer helpful advice.</a:t>
            </a:r>
            <a:endParaRPr sz="1600">
              <a:solidFill>
                <a:srgbClr val="000000"/>
              </a:solidFill>
            </a:endParaRPr>
          </a:p>
          <a:p>
            <a:pPr indent="0" lvl="0" marL="0" rtl="0" algn="l">
              <a:lnSpc>
                <a:spcPct val="115000"/>
              </a:lnSpc>
              <a:spcBef>
                <a:spcPts val="1600"/>
              </a:spcBef>
              <a:spcAft>
                <a:spcPts val="1600"/>
              </a:spcAft>
              <a:buSzPts val="1800"/>
              <a:buNone/>
            </a:pPr>
            <a:r>
              <a:t/>
            </a:r>
            <a:endParaRPr sz="1600">
              <a:solidFill>
                <a:srgbClr val="000000"/>
              </a:solidFill>
            </a:endParaRPr>
          </a:p>
        </p:txBody>
      </p:sp>
      <p:pic>
        <p:nvPicPr>
          <p:cNvPr id="167" name="Google Shape;167;p11"/>
          <p:cNvPicPr preferRelativeResize="0"/>
          <p:nvPr/>
        </p:nvPicPr>
        <p:blipFill rotWithShape="1">
          <a:blip r:embed="rId3">
            <a:alphaModFix/>
          </a:blip>
          <a:srcRect b="0" l="0" r="0" t="0"/>
          <a:stretch/>
        </p:blipFill>
        <p:spPr>
          <a:xfrm>
            <a:off x="1202350" y="3800775"/>
            <a:ext cx="1607963" cy="1184500"/>
          </a:xfrm>
          <a:prstGeom prst="rect">
            <a:avLst/>
          </a:prstGeom>
          <a:noFill/>
          <a:ln>
            <a:noFill/>
          </a:ln>
        </p:spPr>
      </p:pic>
      <p:pic>
        <p:nvPicPr>
          <p:cNvPr id="168" name="Google Shape;168;p11"/>
          <p:cNvPicPr preferRelativeResize="0"/>
          <p:nvPr/>
        </p:nvPicPr>
        <p:blipFill rotWithShape="1">
          <a:blip r:embed="rId4">
            <a:alphaModFix/>
          </a:blip>
          <a:srcRect b="0" l="0" r="0" t="0"/>
          <a:stretch/>
        </p:blipFill>
        <p:spPr>
          <a:xfrm>
            <a:off x="5842997" y="3693625"/>
            <a:ext cx="2053550" cy="1291650"/>
          </a:xfrm>
          <a:prstGeom prst="rect">
            <a:avLst/>
          </a:prstGeom>
          <a:noFill/>
          <a:ln>
            <a:noFill/>
          </a:ln>
        </p:spPr>
      </p:pic>
      <p:pic>
        <p:nvPicPr>
          <p:cNvPr id="169" name="Google Shape;169;p11"/>
          <p:cNvPicPr preferRelativeResize="0"/>
          <p:nvPr/>
        </p:nvPicPr>
        <p:blipFill rotWithShape="1">
          <a:blip r:embed="rId5">
            <a:alphaModFix/>
          </a:blip>
          <a:srcRect b="0" l="0" r="0" t="0"/>
          <a:stretch/>
        </p:blipFill>
        <p:spPr>
          <a:xfrm>
            <a:off x="4333498" y="4067091"/>
            <a:ext cx="524225" cy="5447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1866700" y="423550"/>
            <a:ext cx="68553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Our Production Team</a:t>
            </a:r>
            <a:endParaRPr/>
          </a:p>
        </p:txBody>
      </p:sp>
      <p:sp>
        <p:nvSpPr>
          <p:cNvPr id="175" name="Google Shape;175;p6"/>
          <p:cNvSpPr txBox="1"/>
          <p:nvPr>
            <p:ph idx="1" type="body"/>
          </p:nvPr>
        </p:nvSpPr>
        <p:spPr>
          <a:xfrm>
            <a:off x="349700" y="1880125"/>
            <a:ext cx="7120800" cy="282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Who will be in your group - minimum 3 people, maximum 5.</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The people in our group are:</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1)</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2)</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3)</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lang="en-GB">
                <a:latin typeface="Helvetica Neue"/>
                <a:ea typeface="Helvetica Neue"/>
                <a:cs typeface="Helvetica Neue"/>
                <a:sym typeface="Helvetica Neue"/>
              </a:rPr>
              <a:t>4)</a:t>
            </a:r>
            <a:endParaRPr>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rPr lang="en-GB"/>
              <a:t>5)</a:t>
            </a:r>
            <a:endParaRPr/>
          </a:p>
        </p:txBody>
      </p:sp>
      <p:pic>
        <p:nvPicPr>
          <p:cNvPr id="176" name="Google Shape;176;p6"/>
          <p:cNvPicPr preferRelativeResize="0"/>
          <p:nvPr/>
        </p:nvPicPr>
        <p:blipFill rotWithShape="1">
          <a:blip r:embed="rId3">
            <a:alphaModFix/>
          </a:blip>
          <a:srcRect b="0" l="0" r="0" t="0"/>
          <a:stretch/>
        </p:blipFill>
        <p:spPr>
          <a:xfrm>
            <a:off x="349700" y="414120"/>
            <a:ext cx="1234975" cy="1175900"/>
          </a:xfrm>
          <a:prstGeom prst="rect">
            <a:avLst/>
          </a:prstGeom>
          <a:noFill/>
          <a:ln>
            <a:noFill/>
          </a:ln>
        </p:spPr>
      </p:pic>
      <p:pic>
        <p:nvPicPr>
          <p:cNvPr id="177" name="Google Shape;177;p6"/>
          <p:cNvPicPr preferRelativeResize="0"/>
          <p:nvPr/>
        </p:nvPicPr>
        <p:blipFill rotWithShape="1">
          <a:blip r:embed="rId4">
            <a:alphaModFix/>
          </a:blip>
          <a:srcRect b="0" l="0" r="0" t="0"/>
          <a:stretch/>
        </p:blipFill>
        <p:spPr>
          <a:xfrm>
            <a:off x="6716725" y="1590025"/>
            <a:ext cx="792500" cy="650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p:nvPr/>
        </p:nvSpPr>
        <p:spPr>
          <a:xfrm>
            <a:off x="0" y="0"/>
            <a:ext cx="45720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2"/>
          <p:cNvSpPr txBox="1"/>
          <p:nvPr>
            <p:ph type="title"/>
          </p:nvPr>
        </p:nvSpPr>
        <p:spPr>
          <a:xfrm>
            <a:off x="285725" y="287175"/>
            <a:ext cx="35892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solidFill>
                  <a:srgbClr val="FFFFFF"/>
                </a:solidFill>
              </a:rPr>
              <a:t>Graphic Designer</a:t>
            </a:r>
            <a:endParaRPr>
              <a:solidFill>
                <a:srgbClr val="FFFFFF"/>
              </a:solidFill>
            </a:endParaRPr>
          </a:p>
        </p:txBody>
      </p:sp>
      <p:sp>
        <p:nvSpPr>
          <p:cNvPr id="184" name="Google Shape;184;p12"/>
          <p:cNvSpPr txBox="1"/>
          <p:nvPr>
            <p:ph idx="1" type="body"/>
          </p:nvPr>
        </p:nvSpPr>
        <p:spPr>
          <a:xfrm>
            <a:off x="356500" y="1229625"/>
            <a:ext cx="3908100" cy="2577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FFFFFF"/>
              </a:buClr>
              <a:buSzPts val="1600"/>
              <a:buChar char="●"/>
            </a:pPr>
            <a:r>
              <a:rPr lang="en-GB" sz="1600">
                <a:solidFill>
                  <a:srgbClr val="FFFFFF"/>
                </a:solidFill>
              </a:rPr>
              <a:t>Takes groups ideas and own to create a logo and slogan</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Knows when deadlines are due</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Helps Advertising Manager and Film Editor with images, maintaining the look of the show</a:t>
            </a:r>
            <a:endParaRPr sz="1600">
              <a:solidFill>
                <a:srgbClr val="FFFFFF"/>
              </a:solidFill>
            </a:endParaRPr>
          </a:p>
          <a:p>
            <a:pPr indent="0" lvl="0" marL="0" rtl="0" algn="l">
              <a:lnSpc>
                <a:spcPct val="115000"/>
              </a:lnSpc>
              <a:spcBef>
                <a:spcPts val="1600"/>
              </a:spcBef>
              <a:spcAft>
                <a:spcPts val="0"/>
              </a:spcAft>
              <a:buSzPts val="1800"/>
              <a:buNone/>
            </a:pPr>
            <a:r>
              <a:rPr lang="en-GB" sz="1600">
                <a:solidFill>
                  <a:srgbClr val="FFFFFF"/>
                </a:solidFill>
              </a:rPr>
              <a:t>Key skills  - </a:t>
            </a:r>
            <a:r>
              <a:rPr lang="en-GB" sz="1600">
                <a:solidFill>
                  <a:schemeClr val="lt1"/>
                </a:solidFill>
              </a:rPr>
              <a:t>creative and/or artistic person/good computer skills</a:t>
            </a:r>
            <a:endParaRPr sz="1600">
              <a:solidFill>
                <a:schemeClr val="lt1"/>
              </a:solidFill>
            </a:endParaRPr>
          </a:p>
          <a:p>
            <a:pPr indent="0" lvl="0" marL="0" rtl="0" algn="l">
              <a:lnSpc>
                <a:spcPct val="115000"/>
              </a:lnSpc>
              <a:spcBef>
                <a:spcPts val="1600"/>
              </a:spcBef>
              <a:spcAft>
                <a:spcPts val="1600"/>
              </a:spcAft>
              <a:buSzPts val="1800"/>
              <a:buNone/>
            </a:pPr>
            <a:r>
              <a:t/>
            </a:r>
            <a:endParaRPr sz="1600">
              <a:solidFill>
                <a:srgbClr val="FFFFFF"/>
              </a:solidFill>
            </a:endParaRPr>
          </a:p>
        </p:txBody>
      </p:sp>
      <p:sp>
        <p:nvSpPr>
          <p:cNvPr id="185" name="Google Shape;185;p12"/>
          <p:cNvSpPr txBox="1"/>
          <p:nvPr>
            <p:ph type="title"/>
          </p:nvPr>
        </p:nvSpPr>
        <p:spPr>
          <a:xfrm>
            <a:off x="4884700" y="185925"/>
            <a:ext cx="38577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GB"/>
              <a:t>Which  jobs do we need?</a:t>
            </a:r>
            <a:endParaRPr/>
          </a:p>
        </p:txBody>
      </p:sp>
      <p:sp>
        <p:nvSpPr>
          <p:cNvPr id="186" name="Google Shape;186;p12"/>
          <p:cNvSpPr txBox="1"/>
          <p:nvPr>
            <p:ph idx="1" type="body"/>
          </p:nvPr>
        </p:nvSpPr>
        <p:spPr>
          <a:xfrm>
            <a:off x="5049500" y="1017375"/>
            <a:ext cx="3827400" cy="104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600"/>
              <a:t>If your production team does not have five people, then you have two solutions. </a:t>
            </a:r>
            <a:endParaRPr sz="1600"/>
          </a:p>
          <a:p>
            <a:pPr indent="-330200" lvl="0" marL="457200" rtl="0" algn="l">
              <a:lnSpc>
                <a:spcPct val="115000"/>
              </a:lnSpc>
              <a:spcBef>
                <a:spcPts val="0"/>
              </a:spcBef>
              <a:spcAft>
                <a:spcPts val="0"/>
              </a:spcAft>
              <a:buSzPts val="1600"/>
              <a:buAutoNum type="arabicPeriod"/>
            </a:pPr>
            <a:r>
              <a:rPr lang="en-GB" sz="1600"/>
              <a:t>Some people could two jobs.</a:t>
            </a:r>
            <a:endParaRPr sz="1600"/>
          </a:p>
          <a:p>
            <a:pPr indent="-330200" lvl="0" marL="457200" rtl="0" algn="l">
              <a:lnSpc>
                <a:spcPct val="115000"/>
              </a:lnSpc>
              <a:spcBef>
                <a:spcPts val="0"/>
              </a:spcBef>
              <a:spcAft>
                <a:spcPts val="0"/>
              </a:spcAft>
              <a:buSzPts val="1600"/>
              <a:buAutoNum type="arabicPeriod"/>
            </a:pPr>
            <a:r>
              <a:rPr lang="en-GB" sz="1600"/>
              <a:t>The Advertising Executive can be left out.</a:t>
            </a:r>
            <a:endParaRPr sz="1600"/>
          </a:p>
          <a:p>
            <a:pPr indent="0" lvl="0" marL="0" rtl="0" algn="l">
              <a:lnSpc>
                <a:spcPct val="115000"/>
              </a:lnSpc>
              <a:spcBef>
                <a:spcPts val="0"/>
              </a:spcBef>
              <a:spcAft>
                <a:spcPts val="0"/>
              </a:spcAft>
              <a:buSzPts val="1800"/>
              <a:buNone/>
            </a:pPr>
            <a:r>
              <a:rPr lang="en-GB" sz="1600"/>
              <a:t>Discuss your production teams situation and decision with your teacher. </a:t>
            </a:r>
            <a:endParaRPr sz="1600"/>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0"/>
              </a:spcBef>
              <a:spcAft>
                <a:spcPts val="0"/>
              </a:spcAft>
              <a:buSzPts val="1800"/>
              <a:buNone/>
            </a:pPr>
            <a:r>
              <a:rPr lang="en-GB" sz="1600"/>
              <a:t>Listening to this video may help the team.</a:t>
            </a:r>
            <a:endParaRPr sz="1600"/>
          </a:p>
          <a:p>
            <a:pPr indent="0" lvl="0" marL="0" rtl="0" algn="l">
              <a:lnSpc>
                <a:spcPct val="115000"/>
              </a:lnSpc>
              <a:spcBef>
                <a:spcPts val="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1600"/>
          </a:p>
        </p:txBody>
      </p:sp>
      <p:pic>
        <p:nvPicPr>
          <p:cNvPr id="187" name="Google Shape;187;p12"/>
          <p:cNvPicPr preferRelativeResize="0"/>
          <p:nvPr/>
        </p:nvPicPr>
        <p:blipFill rotWithShape="1">
          <a:blip r:embed="rId3">
            <a:alphaModFix/>
          </a:blip>
          <a:srcRect b="0" l="0" r="0" t="0"/>
          <a:stretch/>
        </p:blipFill>
        <p:spPr>
          <a:xfrm>
            <a:off x="1278575" y="3807521"/>
            <a:ext cx="1867925" cy="1243025"/>
          </a:xfrm>
          <a:prstGeom prst="rect">
            <a:avLst/>
          </a:prstGeom>
          <a:noFill/>
          <a:ln>
            <a:noFill/>
          </a:ln>
        </p:spPr>
      </p:pic>
      <p:pic>
        <p:nvPicPr>
          <p:cNvPr descr="Meet the crew who work on film, movie and TV sets and what their jobs mean in this behind the scenes look at filmmaking. Film jobs explained!&#10;&#10;I directed this promo for Bigfoot Studios in Mactan, Cebu, Philippines to showcase their on-site resources. &#10;&#10;Bigfoot Studios (http://www.bigfootstudios.com/) provides creative solutions for all cinematic needs. &#10;A full-service company that offers state-of-the-art facilities and equipment rental, as well as post production services, for filmmakers and production houses.&#10;&#10;Two stages, an underwater shooting tank, fully equipped editing suites and the latest film cameras. Conveniently connected to major cities in Asia, we draw professionals from around the world to produce feature films, TV shows, documentaries and commercials.&#10;&#10;Subscribe to https://www.youtube.com/user/stevematthewramsden&#10;Follow us @ https://www.facebook.com/unexploredfilms&#10;Follow us @ https://www.instagram.com/unexploredfilms&#10;Visit us @ http://www.unexploredfiilms.com&#10;&#10;Similar topics:&#10;https://www.youtube.com/watch?v=CutWL8Al61E&#10;https://www.youtube.com/watch?v=PdMgtHXwZ_U&#10;https://www.youtube.com/watch?v=9FBnSmbafC8&#10;https://www.youtube.com/watch?v=usW2h8liUkk&#10;&#10;More from Bigfoot:&#10;https://www.youtube.com/watch?v=914R6Ug2IE0&#10;https://www.youtube.com/watch?v=BKUbGLHQ1i0&#10;https://www.youtube.com/watch?v=jUH4ljaW5VM&#10;https://www.youtube.com/watch?v=m_oj3vtCAqU&#10;https://www.youtube.com/watch?v=LIjxoIG6n_k&#10;https://www.youtube.com/watch?v=WVYnXar0Zo0&#10;https://www.youtube.com/watch?v=7y4peAmh3yo&#10;https://www.youtube.com/watch?v=igG2gkvAZDM&#10;https://www.youtube.com/watch?v=yRnQkmq00zE&#10;https://www.youtube.com/watch?v=MKk24RFJD_g&#10;https://www.youtube.com/watch?v=saSjDfWHon0&#10;https://www.youtube.com/watch?v=eIJPr6afp7s&#10;https://www.youtube.com/watch?v=JBxlwW3bSHw" id="188" name="Google Shape;188;p12" title="Film Crew jobs explained">
            <a:hlinkClick r:id="rId4"/>
          </p:cNvPr>
          <p:cNvPicPr preferRelativeResize="0"/>
          <p:nvPr/>
        </p:nvPicPr>
        <p:blipFill rotWithShape="1">
          <a:blip r:embed="rId5">
            <a:alphaModFix/>
          </a:blip>
          <a:srcRect b="0" l="0" r="0" t="0"/>
          <a:stretch/>
        </p:blipFill>
        <p:spPr>
          <a:xfrm>
            <a:off x="6113038" y="3651188"/>
            <a:ext cx="1700324" cy="1275250"/>
          </a:xfrm>
          <a:prstGeom prst="rect">
            <a:avLst/>
          </a:prstGeom>
          <a:noFill/>
          <a:ln>
            <a:noFill/>
          </a:ln>
        </p:spPr>
      </p:pic>
      <p:pic>
        <p:nvPicPr>
          <p:cNvPr id="189" name="Google Shape;189;p12"/>
          <p:cNvPicPr preferRelativeResize="0"/>
          <p:nvPr/>
        </p:nvPicPr>
        <p:blipFill rotWithShape="1">
          <a:blip r:embed="rId6">
            <a:alphaModFix/>
          </a:blip>
          <a:srcRect b="0" l="0" r="0" t="0"/>
          <a:stretch/>
        </p:blipFill>
        <p:spPr>
          <a:xfrm>
            <a:off x="8027459" y="3651200"/>
            <a:ext cx="771560" cy="635401"/>
          </a:xfrm>
          <a:prstGeom prst="rect">
            <a:avLst/>
          </a:prstGeom>
          <a:noFill/>
          <a:ln>
            <a:noFill/>
          </a:ln>
        </p:spPr>
      </p:pic>
      <p:pic>
        <p:nvPicPr>
          <p:cNvPr id="190" name="Google Shape;190;p12"/>
          <p:cNvPicPr preferRelativeResize="0"/>
          <p:nvPr/>
        </p:nvPicPr>
        <p:blipFill rotWithShape="1">
          <a:blip r:embed="rId7">
            <a:alphaModFix/>
          </a:blip>
          <a:srcRect b="0" l="0" r="0" t="0"/>
          <a:stretch/>
        </p:blipFill>
        <p:spPr>
          <a:xfrm>
            <a:off x="4229423" y="3807528"/>
            <a:ext cx="524225" cy="5447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type="title"/>
          </p:nvPr>
        </p:nvSpPr>
        <p:spPr>
          <a:xfrm>
            <a:off x="2296450" y="575950"/>
            <a:ext cx="64254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Roles in your production team?</a:t>
            </a:r>
            <a:endParaRPr/>
          </a:p>
        </p:txBody>
      </p:sp>
      <p:pic>
        <p:nvPicPr>
          <p:cNvPr id="196" name="Google Shape;196;p13"/>
          <p:cNvPicPr preferRelativeResize="0"/>
          <p:nvPr/>
        </p:nvPicPr>
        <p:blipFill rotWithShape="1">
          <a:blip r:embed="rId3">
            <a:alphaModFix/>
          </a:blip>
          <a:srcRect b="0" l="0" r="0" t="0"/>
          <a:stretch/>
        </p:blipFill>
        <p:spPr>
          <a:xfrm rot="-405189">
            <a:off x="270832" y="133205"/>
            <a:ext cx="1511836" cy="1358166"/>
          </a:xfrm>
          <a:prstGeom prst="rect">
            <a:avLst/>
          </a:prstGeom>
          <a:noFill/>
          <a:ln>
            <a:noFill/>
          </a:ln>
        </p:spPr>
      </p:pic>
      <p:sp>
        <p:nvSpPr>
          <p:cNvPr id="197" name="Google Shape;197;p13"/>
          <p:cNvSpPr txBox="1"/>
          <p:nvPr/>
        </p:nvSpPr>
        <p:spPr>
          <a:xfrm>
            <a:off x="2390450" y="1211350"/>
            <a:ext cx="5331600" cy="18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On here you will write down who will do each role and why.</a:t>
            </a:r>
            <a:endParaRPr b="0" i="0" sz="1400" u="none" cap="none" strike="noStrike">
              <a:solidFill>
                <a:srgbClr val="000000"/>
              </a:solidFill>
              <a:latin typeface="Lato"/>
              <a:ea typeface="Lato"/>
              <a:cs typeface="Lato"/>
              <a:sym typeface="Lato"/>
            </a:endParaRPr>
          </a:p>
        </p:txBody>
      </p:sp>
      <p:graphicFrame>
        <p:nvGraphicFramePr>
          <p:cNvPr id="198" name="Google Shape;198;p13"/>
          <p:cNvGraphicFramePr/>
          <p:nvPr/>
        </p:nvGraphicFramePr>
        <p:xfrm>
          <a:off x="359613" y="1710380"/>
          <a:ext cx="3000000" cy="3000000"/>
        </p:xfrm>
        <a:graphic>
          <a:graphicData uri="http://schemas.openxmlformats.org/drawingml/2006/table">
            <a:tbl>
              <a:tblPr>
                <a:noFill/>
                <a:tableStyleId>{82D73056-CD07-487E-B02F-20B49B864167}</a:tableStyleId>
              </a:tblPr>
              <a:tblGrid>
                <a:gridCol w="2130275"/>
                <a:gridCol w="2086250"/>
                <a:gridCol w="4197575"/>
              </a:tblGrid>
              <a:tr h="4363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Role</a:t>
                      </a:r>
                      <a:endParaRPr b="1" sz="1400" u="none" cap="none" strike="noStrike"/>
                    </a:p>
                  </a:txBody>
                  <a:tcPr marT="91425" marB="91425" marR="91425" marL="91425">
                    <a:solidFill>
                      <a:srgbClr val="A4C2F4"/>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Person</a:t>
                      </a:r>
                      <a:endParaRPr b="1" sz="1400" u="none" cap="none" strike="noStrike"/>
                    </a:p>
                  </a:txBody>
                  <a:tcPr marT="91425" marB="91425" marR="91425" marL="91425">
                    <a:solidFill>
                      <a:srgbClr val="A4C2F4"/>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Why you would be good in this role</a:t>
                      </a:r>
                      <a:endParaRPr b="1" sz="1400" u="none" cap="none" strike="noStrike"/>
                    </a:p>
                  </a:txBody>
                  <a:tcPr marT="91425" marB="91425" marR="91425" marL="91425">
                    <a:solidFill>
                      <a:srgbClr val="A4C2F4"/>
                    </a:solidFill>
                  </a:tcPr>
                </a:tc>
              </a:tr>
              <a:tr h="4406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Producer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t/>
                      </a:r>
                      <a:endParaRPr sz="1400" u="none" cap="none" strike="noStrike"/>
                    </a:p>
                  </a:txBody>
                  <a:tcPr marT="91425" marB="91425" marR="91425" marL="91425"/>
                </a:tc>
              </a:tr>
              <a:tr h="4406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Film Editor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040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Script Editor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t/>
                      </a:r>
                      <a:endParaRPr sz="1400" u="none" cap="none" strike="noStrike"/>
                    </a:p>
                  </a:txBody>
                  <a:tcPr marT="91425" marB="91425" marR="91425" marL="91425"/>
                </a:tc>
              </a:tr>
              <a:tr h="4406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Advertising Executive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40625">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t>Graphic Designer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199" name="Google Shape;199;p13"/>
          <p:cNvPicPr preferRelativeResize="0"/>
          <p:nvPr/>
        </p:nvPicPr>
        <p:blipFill rotWithShape="1">
          <a:blip r:embed="rId4">
            <a:alphaModFix/>
          </a:blip>
          <a:srcRect b="0" l="0" r="0" t="0"/>
          <a:stretch/>
        </p:blipFill>
        <p:spPr>
          <a:xfrm>
            <a:off x="7995572" y="535638"/>
            <a:ext cx="871803" cy="716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cf94f79d5b_2_9"/>
          <p:cNvSpPr/>
          <p:nvPr/>
        </p:nvSpPr>
        <p:spPr>
          <a:xfrm>
            <a:off x="0" y="691650"/>
            <a:ext cx="4572000" cy="4451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cf94f79d5b_2_9"/>
          <p:cNvSpPr/>
          <p:nvPr/>
        </p:nvSpPr>
        <p:spPr>
          <a:xfrm>
            <a:off x="4572000" y="0"/>
            <a:ext cx="45720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cf94f79d5b_2_9"/>
          <p:cNvSpPr txBox="1"/>
          <p:nvPr>
            <p:ph idx="1" type="body"/>
          </p:nvPr>
        </p:nvSpPr>
        <p:spPr>
          <a:xfrm>
            <a:off x="331950" y="1572525"/>
            <a:ext cx="3908100" cy="257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600"/>
              </a:spcBef>
              <a:spcAft>
                <a:spcPts val="0"/>
              </a:spcAft>
              <a:buSzPts val="1800"/>
              <a:buNone/>
            </a:pPr>
            <a:r>
              <a:rPr lang="en-GB" sz="1600">
                <a:solidFill>
                  <a:srgbClr val="FFFFFF"/>
                </a:solidFill>
              </a:rPr>
              <a:t>Each member of your production team needs to select a destination in New Zealand to present on the show. </a:t>
            </a:r>
            <a:endParaRPr sz="1600">
              <a:solidFill>
                <a:srgbClr val="FFFFFF"/>
              </a:solidFill>
            </a:endParaRPr>
          </a:p>
          <a:p>
            <a:pPr indent="-330200" lvl="0" marL="457200" rtl="0" algn="l">
              <a:lnSpc>
                <a:spcPct val="115000"/>
              </a:lnSpc>
              <a:spcBef>
                <a:spcPts val="1600"/>
              </a:spcBef>
              <a:spcAft>
                <a:spcPts val="0"/>
              </a:spcAft>
              <a:buClr>
                <a:srgbClr val="FFFFFF"/>
              </a:buClr>
              <a:buSzPts val="1600"/>
              <a:buChar char="●"/>
            </a:pPr>
            <a:r>
              <a:rPr lang="en-GB" sz="1600">
                <a:solidFill>
                  <a:srgbClr val="FFFFFF"/>
                </a:solidFill>
              </a:rPr>
              <a:t>There needs to be at least 2 from each island.</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Select a place outside the region you live in. </a:t>
            </a:r>
            <a:endParaRPr sz="1600">
              <a:solidFill>
                <a:srgbClr val="FFFFFF"/>
              </a:solidFill>
            </a:endParaRPr>
          </a:p>
          <a:p>
            <a:pPr indent="0" lvl="0" marL="457200" rtl="0" algn="l">
              <a:lnSpc>
                <a:spcPct val="115000"/>
              </a:lnSpc>
              <a:spcBef>
                <a:spcPts val="1600"/>
              </a:spcBef>
              <a:spcAft>
                <a:spcPts val="1600"/>
              </a:spcAft>
              <a:buSzPts val="1800"/>
              <a:buNone/>
            </a:pPr>
            <a:r>
              <a:t/>
            </a:r>
            <a:endParaRPr sz="1600">
              <a:solidFill>
                <a:srgbClr val="FFFFFF"/>
              </a:solidFill>
            </a:endParaRPr>
          </a:p>
        </p:txBody>
      </p:sp>
      <p:sp>
        <p:nvSpPr>
          <p:cNvPr id="207" name="Google Shape;207;g2cf94f79d5b_2_9"/>
          <p:cNvSpPr txBox="1"/>
          <p:nvPr>
            <p:ph type="title"/>
          </p:nvPr>
        </p:nvSpPr>
        <p:spPr>
          <a:xfrm>
            <a:off x="1333500" y="98000"/>
            <a:ext cx="68316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Select a New Zealand destination </a:t>
            </a:r>
            <a:endParaRPr/>
          </a:p>
        </p:txBody>
      </p:sp>
      <p:sp>
        <p:nvSpPr>
          <p:cNvPr id="208" name="Google Shape;208;g2cf94f79d5b_2_9"/>
          <p:cNvSpPr txBox="1"/>
          <p:nvPr>
            <p:ph idx="1" type="body"/>
          </p:nvPr>
        </p:nvSpPr>
        <p:spPr>
          <a:xfrm>
            <a:off x="4868000" y="965050"/>
            <a:ext cx="3908100" cy="6939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1600"/>
              </a:spcBef>
              <a:spcAft>
                <a:spcPts val="0"/>
              </a:spcAft>
              <a:buSzPts val="1800"/>
              <a:buNone/>
            </a:pPr>
            <a:r>
              <a:rPr lang="en-GB" sz="1600"/>
              <a:t>So bring up a map of New Zealand and get looking.</a:t>
            </a:r>
            <a:endParaRPr sz="1600"/>
          </a:p>
          <a:p>
            <a:pPr indent="0" lvl="0" marL="0" rtl="0" algn="ctr">
              <a:lnSpc>
                <a:spcPct val="115000"/>
              </a:lnSpc>
              <a:spcBef>
                <a:spcPts val="1600"/>
              </a:spcBef>
              <a:spcAft>
                <a:spcPts val="0"/>
              </a:spcAft>
              <a:buSzPts val="1800"/>
              <a:buNone/>
            </a:pPr>
            <a:r>
              <a:t/>
            </a:r>
            <a:endParaRPr sz="1600"/>
          </a:p>
          <a:p>
            <a:pPr indent="0" lvl="0" marL="0" rtl="0" algn="ctr">
              <a:lnSpc>
                <a:spcPct val="115000"/>
              </a:lnSpc>
              <a:spcBef>
                <a:spcPts val="1600"/>
              </a:spcBef>
              <a:spcAft>
                <a:spcPts val="1600"/>
              </a:spcAft>
              <a:buSzPts val="1800"/>
              <a:buNone/>
            </a:pPr>
            <a:r>
              <a:t/>
            </a:r>
            <a:endParaRPr sz="1600"/>
          </a:p>
        </p:txBody>
      </p:sp>
      <p:pic>
        <p:nvPicPr>
          <p:cNvPr id="209" name="Google Shape;209;g2cf94f79d5b_2_9"/>
          <p:cNvPicPr preferRelativeResize="0"/>
          <p:nvPr/>
        </p:nvPicPr>
        <p:blipFill rotWithShape="1">
          <a:blip r:embed="rId3">
            <a:alphaModFix/>
          </a:blip>
          <a:srcRect b="0" l="0" r="0" t="0"/>
          <a:stretch/>
        </p:blipFill>
        <p:spPr>
          <a:xfrm>
            <a:off x="7818010" y="143341"/>
            <a:ext cx="524225" cy="544721"/>
          </a:xfrm>
          <a:prstGeom prst="rect">
            <a:avLst/>
          </a:prstGeom>
          <a:noFill/>
          <a:ln>
            <a:noFill/>
          </a:ln>
        </p:spPr>
      </p:pic>
      <p:pic>
        <p:nvPicPr>
          <p:cNvPr id="210" name="Google Shape;210;g2cf94f79d5b_2_9"/>
          <p:cNvPicPr preferRelativeResize="0"/>
          <p:nvPr/>
        </p:nvPicPr>
        <p:blipFill rotWithShape="1">
          <a:blip r:embed="rId4">
            <a:alphaModFix/>
          </a:blip>
          <a:srcRect b="0" l="0" r="0" t="0"/>
          <a:stretch/>
        </p:blipFill>
        <p:spPr>
          <a:xfrm>
            <a:off x="5624153" y="1755650"/>
            <a:ext cx="2623801" cy="33210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cf94f79d5b_2_0"/>
          <p:cNvSpPr txBox="1"/>
          <p:nvPr>
            <p:ph type="title"/>
          </p:nvPr>
        </p:nvSpPr>
        <p:spPr>
          <a:xfrm>
            <a:off x="2296450" y="575950"/>
            <a:ext cx="64254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Where in New Zealand?</a:t>
            </a:r>
            <a:endParaRPr/>
          </a:p>
        </p:txBody>
      </p:sp>
      <p:pic>
        <p:nvPicPr>
          <p:cNvPr id="216" name="Google Shape;216;g2cf94f79d5b_2_0"/>
          <p:cNvPicPr preferRelativeResize="0"/>
          <p:nvPr/>
        </p:nvPicPr>
        <p:blipFill rotWithShape="1">
          <a:blip r:embed="rId3">
            <a:alphaModFix/>
          </a:blip>
          <a:srcRect b="0" l="0" r="0" t="0"/>
          <a:stretch/>
        </p:blipFill>
        <p:spPr>
          <a:xfrm rot="-405189">
            <a:off x="270832" y="133205"/>
            <a:ext cx="1511836" cy="1358165"/>
          </a:xfrm>
          <a:prstGeom prst="rect">
            <a:avLst/>
          </a:prstGeom>
          <a:noFill/>
          <a:ln>
            <a:noFill/>
          </a:ln>
        </p:spPr>
      </p:pic>
      <p:sp>
        <p:nvSpPr>
          <p:cNvPr id="217" name="Google Shape;217;g2cf94f79d5b_2_0"/>
          <p:cNvSpPr txBox="1"/>
          <p:nvPr/>
        </p:nvSpPr>
        <p:spPr>
          <a:xfrm>
            <a:off x="2346475" y="1114650"/>
            <a:ext cx="6003300" cy="63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As a production team discuss , select, then record below the places in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New Zealand that you want to research and present on your programme.</a:t>
            </a:r>
            <a:endParaRPr b="0" i="0" sz="1400" u="none" cap="none" strike="noStrike">
              <a:solidFill>
                <a:srgbClr val="000000"/>
              </a:solidFill>
              <a:latin typeface="Lato"/>
              <a:ea typeface="Lato"/>
              <a:cs typeface="Lato"/>
              <a:sym typeface="Lato"/>
            </a:endParaRPr>
          </a:p>
        </p:txBody>
      </p:sp>
      <p:graphicFrame>
        <p:nvGraphicFramePr>
          <p:cNvPr id="218" name="Google Shape;218;g2cf94f79d5b_2_0"/>
          <p:cNvGraphicFramePr/>
          <p:nvPr/>
        </p:nvGraphicFramePr>
        <p:xfrm>
          <a:off x="359613" y="1710380"/>
          <a:ext cx="3000000" cy="3000000"/>
        </p:xfrm>
        <a:graphic>
          <a:graphicData uri="http://schemas.openxmlformats.org/drawingml/2006/table">
            <a:tbl>
              <a:tblPr>
                <a:noFill/>
                <a:tableStyleId>{82D73056-CD07-487E-B02F-20B49B864167}</a:tableStyleId>
              </a:tblPr>
              <a:tblGrid>
                <a:gridCol w="2130275"/>
                <a:gridCol w="3976600"/>
                <a:gridCol w="2307225"/>
              </a:tblGrid>
              <a:tr h="4363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Person</a:t>
                      </a:r>
                      <a:endParaRPr b="1" sz="1400" u="none" cap="none" strike="noStrike"/>
                    </a:p>
                  </a:txBody>
                  <a:tcPr marT="91425" marB="91425" marR="91425" marL="91425">
                    <a:solidFill>
                      <a:srgbClr val="A4C2F4"/>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t>Name of the place</a:t>
                      </a:r>
                      <a:endParaRPr b="1" sz="1400" u="none" cap="none" strike="noStrike"/>
                    </a:p>
                  </a:txBody>
                  <a:tcPr marT="91425" marB="91425" marR="91425" marL="91425">
                    <a:solidFill>
                      <a:srgbClr val="A4C2F4"/>
                    </a:solidFill>
                  </a:tcPr>
                </a:tc>
                <a:tc>
                  <a:txBody>
                    <a:bodyPr/>
                    <a:lstStyle/>
                    <a:p>
                      <a:pPr indent="0" lvl="0" marL="0" marR="0" rtl="0" algn="l">
                        <a:lnSpc>
                          <a:spcPct val="100000"/>
                        </a:lnSpc>
                        <a:spcBef>
                          <a:spcPts val="0"/>
                        </a:spcBef>
                        <a:spcAft>
                          <a:spcPts val="0"/>
                        </a:spcAft>
                        <a:buClr>
                          <a:schemeClr val="dk2"/>
                        </a:buClr>
                        <a:buSzPts val="1400"/>
                        <a:buFont typeface="Arial"/>
                        <a:buNone/>
                      </a:pPr>
                      <a:r>
                        <a:rPr b="1" lang="en-GB" sz="1400" u="none" cap="none" strike="noStrike">
                          <a:solidFill>
                            <a:schemeClr val="dk2"/>
                          </a:solidFill>
                        </a:rPr>
                        <a:t>Which island is it in?</a:t>
                      </a:r>
                      <a:endParaRPr b="1" sz="1400" u="none" cap="none" strike="noStrike"/>
                    </a:p>
                  </a:txBody>
                  <a:tcPr marT="91425" marB="91425" marR="91425" marL="91425">
                    <a:solidFill>
                      <a:srgbClr val="A4C2F4"/>
                    </a:solidFill>
                  </a:tcPr>
                </a:tc>
              </a:tr>
              <a:tr h="440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t/>
                      </a:r>
                      <a:endParaRPr sz="1400" u="none" cap="none" strike="noStrike"/>
                    </a:p>
                  </a:txBody>
                  <a:tcPr marT="91425" marB="91425" marR="91425" marL="91425"/>
                </a:tc>
              </a:tr>
              <a:tr h="440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04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t/>
                      </a:r>
                      <a:endParaRPr sz="1400" u="none" cap="none" strike="noStrike"/>
                    </a:p>
                  </a:txBody>
                  <a:tcPr marT="91425" marB="91425" marR="91425" marL="91425"/>
                </a:tc>
              </a:tr>
              <a:tr h="440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406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219" name="Google Shape;219;g2cf94f79d5b_2_0"/>
          <p:cNvPicPr preferRelativeResize="0"/>
          <p:nvPr/>
        </p:nvPicPr>
        <p:blipFill rotWithShape="1">
          <a:blip r:embed="rId4">
            <a:alphaModFix/>
          </a:blip>
          <a:srcRect b="0" l="0" r="0" t="0"/>
          <a:stretch/>
        </p:blipFill>
        <p:spPr>
          <a:xfrm>
            <a:off x="8057122" y="4131713"/>
            <a:ext cx="871803" cy="716025"/>
          </a:xfrm>
          <a:prstGeom prst="rect">
            <a:avLst/>
          </a:prstGeom>
          <a:noFill/>
          <a:ln>
            <a:noFill/>
          </a:ln>
        </p:spPr>
      </p:pic>
      <p:pic>
        <p:nvPicPr>
          <p:cNvPr id="220" name="Google Shape;220;g2cf94f79d5b_2_0"/>
          <p:cNvPicPr preferRelativeResize="0"/>
          <p:nvPr/>
        </p:nvPicPr>
        <p:blipFill rotWithShape="1">
          <a:blip r:embed="rId5">
            <a:alphaModFix/>
          </a:blip>
          <a:srcRect b="0" l="0" r="0" t="0"/>
          <a:stretch/>
        </p:blipFill>
        <p:spPr>
          <a:xfrm>
            <a:off x="7833648" y="729575"/>
            <a:ext cx="728476" cy="516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c938458071_0_10"/>
          <p:cNvSpPr txBox="1"/>
          <p:nvPr>
            <p:ph type="title"/>
          </p:nvPr>
        </p:nvSpPr>
        <p:spPr>
          <a:xfrm>
            <a:off x="339850" y="575950"/>
            <a:ext cx="8382000" cy="218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GB"/>
              <a:t>Hand in this first step. </a:t>
            </a:r>
            <a:endParaRPr/>
          </a:p>
          <a:p>
            <a:pPr indent="0" lvl="0" marL="0" rtl="0" algn="ctr">
              <a:lnSpc>
                <a:spcPct val="100000"/>
              </a:lnSpc>
              <a:spcBef>
                <a:spcPts val="0"/>
              </a:spcBef>
              <a:spcAft>
                <a:spcPts val="0"/>
              </a:spcAft>
              <a:buSzPts val="3000"/>
              <a:buNone/>
            </a:pPr>
            <a:r>
              <a:t/>
            </a:r>
            <a:endParaRPr/>
          </a:p>
          <a:p>
            <a:pPr indent="0" lvl="0" marL="0" rtl="0" algn="ctr">
              <a:lnSpc>
                <a:spcPct val="100000"/>
              </a:lnSpc>
              <a:spcBef>
                <a:spcPts val="0"/>
              </a:spcBef>
              <a:spcAft>
                <a:spcPts val="0"/>
              </a:spcAft>
              <a:buSzPts val="3000"/>
              <a:buNone/>
            </a:pPr>
            <a:r>
              <a:rPr lang="en-GB"/>
              <a:t>The next step will be given to you as individuals to complete. </a:t>
            </a:r>
            <a:endParaRPr/>
          </a:p>
          <a:p>
            <a:pPr indent="0" lvl="0" marL="0" rtl="0" algn="ctr">
              <a:lnSpc>
                <a:spcPct val="100000"/>
              </a:lnSpc>
              <a:spcBef>
                <a:spcPts val="0"/>
              </a:spcBef>
              <a:spcAft>
                <a:spcPts val="0"/>
              </a:spcAft>
              <a:buSzPts val="3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descr="Kia Ora New Zealand! &#10;&#10;Thanks to all the Kiwis for sending in clips from their slice of New Zealand paradise. &#10;This isn't a sponsored video, but I felt it would be a cool concept to get people talking or thinking about taking a trip somewhere in Aotearoa, our backyard - in their own time and when they can.  &#10;I know every tourism and hospitality worker would really bloody appreciate it right now. &#10;Doesn't have to be big, you can go for a trip across the country, or just pop to ya neighbouring town 👍🏼&#10;NEW ZEALAND REPRESENT!&#10;&#10;(Special mention to Kyle 'BareKiwi' - he's a good mate and travel film maker who helped me pull together all the people and footage for this beast - check him out for silky smooth New Zealand travel clips - https://www.instagram.com/barekiwi/ )" id="79" name="Google Shape;79;p2" title="Kia Ora New Zealand!">
            <a:hlinkClick r:id="rId3"/>
          </p:cNvPr>
          <p:cNvPicPr preferRelativeResize="0"/>
          <p:nvPr/>
        </p:nvPicPr>
        <p:blipFill rotWithShape="1">
          <a:blip r:embed="rId4">
            <a:alphaModFix/>
          </a:blip>
          <a:srcRect b="7193" l="3614" r="0" t="5925"/>
          <a:stretch/>
        </p:blipFill>
        <p:spPr>
          <a:xfrm>
            <a:off x="1458825" y="285750"/>
            <a:ext cx="6896500" cy="4662225"/>
          </a:xfrm>
          <a:prstGeom prst="rect">
            <a:avLst/>
          </a:prstGeom>
          <a:noFill/>
          <a:ln>
            <a:noFill/>
          </a:ln>
        </p:spPr>
      </p:pic>
      <p:pic>
        <p:nvPicPr>
          <p:cNvPr id="80" name="Google Shape;80;p2"/>
          <p:cNvPicPr preferRelativeResize="0"/>
          <p:nvPr/>
        </p:nvPicPr>
        <p:blipFill rotWithShape="1">
          <a:blip r:embed="rId5">
            <a:alphaModFix/>
          </a:blip>
          <a:srcRect b="0" l="0" r="0" t="0"/>
          <a:stretch/>
        </p:blipFill>
        <p:spPr>
          <a:xfrm>
            <a:off x="438600" y="725825"/>
            <a:ext cx="524226" cy="431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g30336fc5a15_0_0"/>
          <p:cNvPicPr preferRelativeResize="0"/>
          <p:nvPr/>
        </p:nvPicPr>
        <p:blipFill rotWithShape="1">
          <a:blip r:embed="rId3">
            <a:alphaModFix/>
          </a:blip>
          <a:srcRect b="0" l="0" r="0" t="0"/>
          <a:stretch/>
        </p:blipFill>
        <p:spPr>
          <a:xfrm>
            <a:off x="438600" y="725825"/>
            <a:ext cx="524226" cy="431725"/>
          </a:xfrm>
          <a:prstGeom prst="rect">
            <a:avLst/>
          </a:prstGeom>
          <a:noFill/>
          <a:ln>
            <a:noFill/>
          </a:ln>
        </p:spPr>
      </p:pic>
      <p:pic>
        <p:nvPicPr>
          <p:cNvPr descr="Start exploring New Zealand with Lonely Planet’s video guide to getting around, when to go and the top things to do while you're there. For more travel tips, head to https://www.lonelyplanet.com/new-zealand" id="86" name="Google Shape;86;g30336fc5a15_0_0" title="Introducing New Zealand">
            <a:hlinkClick r:id="rId4"/>
          </p:cNvPr>
          <p:cNvPicPr preferRelativeResize="0"/>
          <p:nvPr/>
        </p:nvPicPr>
        <p:blipFill>
          <a:blip r:embed="rId5">
            <a:alphaModFix/>
          </a:blip>
          <a:stretch>
            <a:fillRect/>
          </a:stretch>
        </p:blipFill>
        <p:spPr>
          <a:xfrm>
            <a:off x="1074175" y="423475"/>
            <a:ext cx="7345425" cy="413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0" name="Shape 90"/>
        <p:cNvGrpSpPr/>
        <p:nvPr/>
      </p:nvGrpSpPr>
      <p:grpSpPr>
        <a:xfrm>
          <a:off x="0" y="0"/>
          <a:ext cx="0" cy="0"/>
          <a:chOff x="0" y="0"/>
          <a:chExt cx="0" cy="0"/>
        </a:xfrm>
      </p:grpSpPr>
      <p:sp>
        <p:nvSpPr>
          <p:cNvPr id="91" name="Google Shape;91;p3"/>
          <p:cNvSpPr txBox="1"/>
          <p:nvPr/>
        </p:nvSpPr>
        <p:spPr>
          <a:xfrm>
            <a:off x="2432150" y="283625"/>
            <a:ext cx="8018100" cy="83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Raleway"/>
                <a:ea typeface="Raleway"/>
                <a:cs typeface="Raleway"/>
                <a:sym typeface="Raleway"/>
              </a:rPr>
              <a:t>Aotearoa Haerenga</a:t>
            </a:r>
            <a:endParaRPr b="0" i="0" sz="1400" u="none" cap="none" strike="noStrike">
              <a:solidFill>
                <a:srgbClr val="000000"/>
              </a:solidFill>
              <a:latin typeface="Arial"/>
              <a:ea typeface="Arial"/>
              <a:cs typeface="Arial"/>
              <a:sym typeface="Arial"/>
            </a:endParaRPr>
          </a:p>
        </p:txBody>
      </p:sp>
      <p:sp>
        <p:nvSpPr>
          <p:cNvPr id="92" name="Google Shape;92;p3"/>
          <p:cNvSpPr txBox="1"/>
          <p:nvPr/>
        </p:nvSpPr>
        <p:spPr>
          <a:xfrm>
            <a:off x="2432150" y="1933650"/>
            <a:ext cx="6475500" cy="2900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700"/>
              <a:buFont typeface="Arial"/>
              <a:buNone/>
            </a:pPr>
            <a:r>
              <a:rPr b="0" i="0" lang="en-GB" sz="1700" u="none" cap="none" strike="noStrike">
                <a:solidFill>
                  <a:schemeClr val="dk2"/>
                </a:solidFill>
                <a:latin typeface="Arial"/>
                <a:ea typeface="Arial"/>
                <a:cs typeface="Arial"/>
                <a:sym typeface="Arial"/>
              </a:rPr>
              <a:t>This is who we are - Where we come from </a:t>
            </a:r>
            <a:endParaRPr b="0" i="0" sz="1700" u="none" cap="none" strike="noStrike">
              <a:solidFill>
                <a:schemeClr val="dk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rPr b="0" i="0" lang="en-GB" sz="1700" u="none" cap="none" strike="noStrike">
                <a:solidFill>
                  <a:schemeClr val="dk2"/>
                </a:solidFill>
                <a:latin typeface="Arial"/>
                <a:ea typeface="Arial"/>
                <a:cs typeface="Arial"/>
                <a:sym typeface="Arial"/>
              </a:rPr>
              <a:t>We need you! </a:t>
            </a:r>
            <a:endParaRPr b="0" i="0" sz="1700" u="none" cap="none" strike="noStrike">
              <a:solidFill>
                <a:schemeClr val="dk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rPr b="1" i="0" lang="en-GB" sz="1700" u="none" cap="none" strike="noStrike">
                <a:solidFill>
                  <a:schemeClr val="dk2"/>
                </a:solidFill>
                <a:latin typeface="Arial"/>
                <a:ea typeface="Arial"/>
                <a:cs typeface="Arial"/>
                <a:sym typeface="Arial"/>
              </a:rPr>
              <a:t>Your Task as a production team </a:t>
            </a:r>
            <a:endParaRPr b="1" i="0" sz="1700" u="none" cap="none" strike="noStrike">
              <a:solidFill>
                <a:schemeClr val="dk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rPr b="0" i="0" lang="en-GB" sz="1700" u="none" cap="none" strike="noStrike">
                <a:solidFill>
                  <a:schemeClr val="dk2"/>
                </a:solidFill>
                <a:latin typeface="Arial"/>
                <a:ea typeface="Arial"/>
                <a:cs typeface="Arial"/>
                <a:sym typeface="Arial"/>
              </a:rPr>
              <a:t>is to create a show that will encourage kiwis to rediscover or explore their own backyard. </a:t>
            </a:r>
            <a:endParaRPr b="0" i="0" sz="1700" u="none" cap="none" strike="noStrike">
              <a:solidFill>
                <a:schemeClr val="dk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0"/>
              <a:buFont typeface="Arial"/>
              <a:buNone/>
            </a:pPr>
            <a:r>
              <a:rPr b="0" i="0" lang="en-GB" sz="1700" u="none" cap="none" strike="noStrike">
                <a:solidFill>
                  <a:schemeClr val="dk2"/>
                </a:solidFill>
                <a:latin typeface="Arial"/>
                <a:ea typeface="Arial"/>
                <a:cs typeface="Arial"/>
                <a:sym typeface="Arial"/>
              </a:rPr>
              <a:t>A show that will remind us of what an amazing country we live in. What amazing people live here. </a:t>
            </a:r>
            <a:endParaRPr b="0" i="0" sz="1700" u="none" cap="none" strike="noStrike">
              <a:solidFill>
                <a:schemeClr val="dk2"/>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702"/>
              <a:buFont typeface="Arial"/>
              <a:buNone/>
            </a:pPr>
            <a:r>
              <a:rPr b="0" i="0" lang="en-GB" sz="1702" u="none" cap="none" strike="noStrike">
                <a:solidFill>
                  <a:schemeClr val="dk2"/>
                </a:solidFill>
                <a:latin typeface="Arial"/>
                <a:ea typeface="Arial"/>
                <a:cs typeface="Arial"/>
                <a:sym typeface="Arial"/>
              </a:rPr>
              <a:t>Places from both the North and South Island must be showcased in your show.</a:t>
            </a:r>
            <a:r>
              <a:rPr b="0" i="0" lang="en-GB" sz="1202" u="none" cap="none" strike="noStrike">
                <a:solidFill>
                  <a:schemeClr val="dk2"/>
                </a:solidFill>
                <a:latin typeface="Arial"/>
                <a:ea typeface="Arial"/>
                <a:cs typeface="Arial"/>
                <a:sym typeface="Arial"/>
              </a:rPr>
              <a:t> </a:t>
            </a:r>
            <a:endParaRPr b="0" i="0" sz="1202" u="none" cap="none" strike="noStrike">
              <a:solidFill>
                <a:schemeClr val="dk2"/>
              </a:solidFill>
              <a:latin typeface="Arial"/>
              <a:ea typeface="Arial"/>
              <a:cs typeface="Arial"/>
              <a:sym typeface="Arial"/>
            </a:endParaRPr>
          </a:p>
        </p:txBody>
      </p:sp>
      <p:sp>
        <p:nvSpPr>
          <p:cNvPr id="93" name="Google Shape;93;p3"/>
          <p:cNvSpPr txBox="1"/>
          <p:nvPr/>
        </p:nvSpPr>
        <p:spPr>
          <a:xfrm>
            <a:off x="2432150" y="1121525"/>
            <a:ext cx="4924500" cy="55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lt1"/>
                </a:solidFill>
                <a:latin typeface="Raleway"/>
                <a:ea typeface="Raleway"/>
                <a:cs typeface="Raleway"/>
                <a:sym typeface="Raleway"/>
              </a:rPr>
              <a:t>New Zealand Adventure</a:t>
            </a:r>
            <a:endParaRPr b="1" i="0" sz="30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Raleway"/>
              <a:ea typeface="Raleway"/>
              <a:cs typeface="Raleway"/>
              <a:sym typeface="Raleway"/>
            </a:endParaRPr>
          </a:p>
        </p:txBody>
      </p:sp>
      <p:pic>
        <p:nvPicPr>
          <p:cNvPr id="94" name="Google Shape;94;p3"/>
          <p:cNvPicPr preferRelativeResize="0"/>
          <p:nvPr/>
        </p:nvPicPr>
        <p:blipFill rotWithShape="1">
          <a:blip r:embed="rId3">
            <a:alphaModFix/>
          </a:blip>
          <a:srcRect b="0" l="0" r="0" t="0"/>
          <a:stretch/>
        </p:blipFill>
        <p:spPr>
          <a:xfrm>
            <a:off x="-82054" y="1183088"/>
            <a:ext cx="2893025" cy="2777326"/>
          </a:xfrm>
          <a:prstGeom prst="rect">
            <a:avLst/>
          </a:prstGeom>
          <a:noFill/>
          <a:ln>
            <a:noFill/>
          </a:ln>
        </p:spPr>
      </p:pic>
      <p:pic>
        <p:nvPicPr>
          <p:cNvPr id="95" name="Google Shape;95;p3"/>
          <p:cNvPicPr preferRelativeResize="0"/>
          <p:nvPr/>
        </p:nvPicPr>
        <p:blipFill rotWithShape="1">
          <a:blip r:embed="rId4">
            <a:alphaModFix/>
          </a:blip>
          <a:srcRect b="0" l="0" r="0" t="0"/>
          <a:stretch/>
        </p:blipFill>
        <p:spPr>
          <a:xfrm>
            <a:off x="8439598" y="1933653"/>
            <a:ext cx="524225" cy="5447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9" name="Shape 99"/>
        <p:cNvGrpSpPr/>
        <p:nvPr/>
      </p:nvGrpSpPr>
      <p:grpSpPr>
        <a:xfrm>
          <a:off x="0" y="0"/>
          <a:ext cx="0" cy="0"/>
          <a:chOff x="0" y="0"/>
          <a:chExt cx="0" cy="0"/>
        </a:xfrm>
      </p:grpSpPr>
      <p:sp>
        <p:nvSpPr>
          <p:cNvPr id="100" name="Google Shape;100;g2c956467300_0_0"/>
          <p:cNvSpPr txBox="1"/>
          <p:nvPr/>
        </p:nvSpPr>
        <p:spPr>
          <a:xfrm>
            <a:off x="2432150" y="283625"/>
            <a:ext cx="8018100" cy="83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Raleway"/>
                <a:ea typeface="Raleway"/>
                <a:cs typeface="Raleway"/>
                <a:sym typeface="Raleway"/>
              </a:rPr>
              <a:t>Aotearoa Haerenga</a:t>
            </a:r>
            <a:endParaRPr b="0" i="0" sz="1400" u="none" cap="none" strike="noStrike">
              <a:solidFill>
                <a:srgbClr val="000000"/>
              </a:solidFill>
              <a:latin typeface="Arial"/>
              <a:ea typeface="Arial"/>
              <a:cs typeface="Arial"/>
              <a:sym typeface="Arial"/>
            </a:endParaRPr>
          </a:p>
        </p:txBody>
      </p:sp>
      <p:sp>
        <p:nvSpPr>
          <p:cNvPr id="101" name="Google Shape;101;g2c956467300_0_0"/>
          <p:cNvSpPr txBox="1"/>
          <p:nvPr/>
        </p:nvSpPr>
        <p:spPr>
          <a:xfrm>
            <a:off x="2878925" y="1838375"/>
            <a:ext cx="6137400" cy="2609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2"/>
              <a:buFont typeface="Arial"/>
              <a:buNone/>
            </a:pPr>
            <a:r>
              <a:rPr b="0" i="0" lang="en-GB" sz="1700" u="none" cap="none" strike="noStrike">
                <a:solidFill>
                  <a:schemeClr val="dk2"/>
                </a:solidFill>
                <a:latin typeface="Arial"/>
                <a:ea typeface="Arial"/>
                <a:cs typeface="Arial"/>
                <a:sym typeface="Arial"/>
              </a:rPr>
              <a:t>The tasks involved will require you to:</a:t>
            </a:r>
            <a:endParaRPr b="0" i="0" sz="1700" u="none" cap="none" strike="noStrike">
              <a:solidFill>
                <a:schemeClr val="dk2"/>
              </a:solidFill>
              <a:latin typeface="Arial"/>
              <a:ea typeface="Arial"/>
              <a:cs typeface="Arial"/>
              <a:sym typeface="Arial"/>
            </a:endParaRPr>
          </a:p>
          <a:p>
            <a:pPr indent="-336550" lvl="0" marL="457200" marR="0" rtl="0" algn="l">
              <a:lnSpc>
                <a:spcPct val="115000"/>
              </a:lnSpc>
              <a:spcBef>
                <a:spcPts val="0"/>
              </a:spcBef>
              <a:spcAft>
                <a:spcPts val="0"/>
              </a:spcAft>
              <a:buClr>
                <a:schemeClr val="dk2"/>
              </a:buClr>
              <a:buSzPts val="1700"/>
              <a:buFont typeface="Arial"/>
              <a:buChar char="●"/>
            </a:pPr>
            <a:r>
              <a:rPr b="0" i="0" lang="en-GB" sz="1700" u="none" cap="none" strike="noStrike">
                <a:solidFill>
                  <a:schemeClr val="dk2"/>
                </a:solidFill>
                <a:latin typeface="Arial"/>
                <a:ea typeface="Arial"/>
                <a:cs typeface="Arial"/>
                <a:sym typeface="Arial"/>
              </a:rPr>
              <a:t>Work in a group, demonstrating manaakitanga, to create a presentation as a tv show, </a:t>
            </a:r>
            <a:endParaRPr b="0" i="0" sz="1700" u="none" cap="none" strike="noStrike">
              <a:solidFill>
                <a:schemeClr val="dk2"/>
              </a:solidFill>
              <a:latin typeface="Arial"/>
              <a:ea typeface="Arial"/>
              <a:cs typeface="Arial"/>
              <a:sym typeface="Arial"/>
            </a:endParaRPr>
          </a:p>
          <a:p>
            <a:pPr indent="-336550" lvl="0" marL="457200" marR="0" rtl="0" algn="l">
              <a:lnSpc>
                <a:spcPct val="115000"/>
              </a:lnSpc>
              <a:spcBef>
                <a:spcPts val="0"/>
              </a:spcBef>
              <a:spcAft>
                <a:spcPts val="0"/>
              </a:spcAft>
              <a:buClr>
                <a:schemeClr val="dk2"/>
              </a:buClr>
              <a:buSzPts val="1700"/>
              <a:buFont typeface="Arial"/>
              <a:buChar char="●"/>
            </a:pPr>
            <a:r>
              <a:rPr b="0" i="0" lang="en-GB" sz="1700" u="none" cap="none" strike="noStrike">
                <a:solidFill>
                  <a:schemeClr val="dk2"/>
                </a:solidFill>
                <a:latin typeface="Arial"/>
                <a:ea typeface="Arial"/>
                <a:cs typeface="Arial"/>
                <a:sym typeface="Arial"/>
              </a:rPr>
              <a:t>Work independently to research and write your own section of the tv show, communicating ideas of whanaungatanga. </a:t>
            </a:r>
            <a:endParaRPr b="0" i="0" sz="1700" u="none" cap="none" strike="noStrike">
              <a:solidFill>
                <a:schemeClr val="dk2"/>
              </a:solidFill>
              <a:latin typeface="Arial"/>
              <a:ea typeface="Arial"/>
              <a:cs typeface="Arial"/>
              <a:sym typeface="Arial"/>
            </a:endParaRPr>
          </a:p>
          <a:p>
            <a:pPr indent="-336550" lvl="0" marL="457200" marR="0" rtl="0" algn="l">
              <a:lnSpc>
                <a:spcPct val="115000"/>
              </a:lnSpc>
              <a:spcBef>
                <a:spcPts val="0"/>
              </a:spcBef>
              <a:spcAft>
                <a:spcPts val="0"/>
              </a:spcAft>
              <a:buClr>
                <a:schemeClr val="dk2"/>
              </a:buClr>
              <a:buSzPts val="1700"/>
              <a:buFont typeface="Arial"/>
              <a:buChar char="●"/>
            </a:pPr>
            <a:r>
              <a:rPr b="0" i="0" lang="en-GB" sz="1700" u="none" cap="none" strike="noStrike">
                <a:solidFill>
                  <a:schemeClr val="dk2"/>
                </a:solidFill>
                <a:latin typeface="Arial"/>
                <a:ea typeface="Arial"/>
                <a:cs typeface="Arial"/>
                <a:sym typeface="Arial"/>
              </a:rPr>
              <a:t>Work independently to create a puppet presenter. </a:t>
            </a:r>
            <a:endParaRPr b="0" i="0" sz="1700" u="none" cap="none" strike="noStrike">
              <a:solidFill>
                <a:schemeClr val="dk2"/>
              </a:solidFill>
              <a:latin typeface="Arial"/>
              <a:ea typeface="Arial"/>
              <a:cs typeface="Arial"/>
              <a:sym typeface="Arial"/>
            </a:endParaRPr>
          </a:p>
          <a:p>
            <a:pPr indent="-336550" lvl="0" marL="457200" marR="0" rtl="0" algn="l">
              <a:lnSpc>
                <a:spcPct val="115000"/>
              </a:lnSpc>
              <a:spcBef>
                <a:spcPts val="0"/>
              </a:spcBef>
              <a:spcAft>
                <a:spcPts val="0"/>
              </a:spcAft>
              <a:buClr>
                <a:schemeClr val="dk2"/>
              </a:buClr>
              <a:buSzPts val="1700"/>
              <a:buFont typeface="Arial"/>
              <a:buChar char="●"/>
            </a:pPr>
            <a:r>
              <a:rPr b="0" i="0" lang="en-GB" sz="1700" u="none" cap="none" strike="noStrike">
                <a:solidFill>
                  <a:schemeClr val="dk2"/>
                </a:solidFill>
                <a:latin typeface="Arial"/>
                <a:ea typeface="Arial"/>
                <a:cs typeface="Arial"/>
                <a:sym typeface="Arial"/>
              </a:rPr>
              <a:t>Have fun and show haepapa.</a:t>
            </a:r>
            <a:endParaRPr b="0" i="0" sz="1700" u="none" cap="none" strike="noStrike">
              <a:solidFill>
                <a:schemeClr val="dk2"/>
              </a:solidFill>
              <a:latin typeface="Arial"/>
              <a:ea typeface="Arial"/>
              <a:cs typeface="Arial"/>
              <a:sym typeface="Arial"/>
            </a:endParaRPr>
          </a:p>
        </p:txBody>
      </p:sp>
      <p:sp>
        <p:nvSpPr>
          <p:cNvPr id="102" name="Google Shape;102;g2c956467300_0_0"/>
          <p:cNvSpPr txBox="1"/>
          <p:nvPr/>
        </p:nvSpPr>
        <p:spPr>
          <a:xfrm>
            <a:off x="2432150" y="1121525"/>
            <a:ext cx="4924500" cy="55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chemeClr val="lt1"/>
                </a:solidFill>
                <a:latin typeface="Raleway"/>
                <a:ea typeface="Raleway"/>
                <a:cs typeface="Raleway"/>
                <a:sym typeface="Raleway"/>
              </a:rPr>
              <a:t>New Zealand Adventure</a:t>
            </a:r>
            <a:endParaRPr b="1" i="0" sz="3000" u="none" cap="none" strike="noStrike">
              <a:solidFill>
                <a:schemeClr val="lt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3000"/>
              <a:buFont typeface="Arial"/>
              <a:buNone/>
            </a:pPr>
            <a:r>
              <a:t/>
            </a:r>
            <a:endParaRPr b="1" i="0" sz="3000" u="none" cap="none" strike="noStrike">
              <a:solidFill>
                <a:schemeClr val="lt1"/>
              </a:solidFill>
              <a:latin typeface="Raleway"/>
              <a:ea typeface="Raleway"/>
              <a:cs typeface="Raleway"/>
              <a:sym typeface="Raleway"/>
            </a:endParaRPr>
          </a:p>
        </p:txBody>
      </p:sp>
      <p:pic>
        <p:nvPicPr>
          <p:cNvPr id="103" name="Google Shape;103;g2c956467300_0_0"/>
          <p:cNvPicPr preferRelativeResize="0"/>
          <p:nvPr/>
        </p:nvPicPr>
        <p:blipFill rotWithShape="1">
          <a:blip r:embed="rId3">
            <a:alphaModFix/>
          </a:blip>
          <a:srcRect b="0" l="0" r="0" t="0"/>
          <a:stretch/>
        </p:blipFill>
        <p:spPr>
          <a:xfrm>
            <a:off x="-82054" y="1183088"/>
            <a:ext cx="2893025" cy="2777326"/>
          </a:xfrm>
          <a:prstGeom prst="rect">
            <a:avLst/>
          </a:prstGeom>
          <a:noFill/>
          <a:ln>
            <a:noFill/>
          </a:ln>
        </p:spPr>
      </p:pic>
      <p:pic>
        <p:nvPicPr>
          <p:cNvPr id="104" name="Google Shape;104;g2c956467300_0_0"/>
          <p:cNvPicPr preferRelativeResize="0"/>
          <p:nvPr/>
        </p:nvPicPr>
        <p:blipFill rotWithShape="1">
          <a:blip r:embed="rId4">
            <a:alphaModFix/>
          </a:blip>
          <a:srcRect b="0" l="0" r="0" t="0"/>
          <a:stretch/>
        </p:blipFill>
        <p:spPr>
          <a:xfrm>
            <a:off x="8325300" y="2975278"/>
            <a:ext cx="524225" cy="430559"/>
          </a:xfrm>
          <a:prstGeom prst="rect">
            <a:avLst/>
          </a:prstGeom>
          <a:noFill/>
          <a:ln>
            <a:noFill/>
          </a:ln>
        </p:spPr>
      </p:pic>
      <p:pic>
        <p:nvPicPr>
          <p:cNvPr id="105" name="Google Shape;105;g2c956467300_0_0"/>
          <p:cNvPicPr preferRelativeResize="0"/>
          <p:nvPr/>
        </p:nvPicPr>
        <p:blipFill rotWithShape="1">
          <a:blip r:embed="rId5">
            <a:alphaModFix/>
          </a:blip>
          <a:srcRect b="0" l="0" r="0" t="0"/>
          <a:stretch/>
        </p:blipFill>
        <p:spPr>
          <a:xfrm>
            <a:off x="8325300" y="3564775"/>
            <a:ext cx="524226" cy="431725"/>
          </a:xfrm>
          <a:prstGeom prst="rect">
            <a:avLst/>
          </a:prstGeom>
          <a:noFill/>
          <a:ln>
            <a:noFill/>
          </a:ln>
        </p:spPr>
      </p:pic>
      <p:pic>
        <p:nvPicPr>
          <p:cNvPr id="106" name="Google Shape;106;g2c956467300_0_0"/>
          <p:cNvPicPr preferRelativeResize="0"/>
          <p:nvPr/>
        </p:nvPicPr>
        <p:blipFill rotWithShape="1">
          <a:blip r:embed="rId6">
            <a:alphaModFix/>
          </a:blip>
          <a:srcRect b="0" l="0" r="0" t="0"/>
          <a:stretch/>
        </p:blipFill>
        <p:spPr>
          <a:xfrm>
            <a:off x="8407974" y="2500525"/>
            <a:ext cx="608339" cy="431724"/>
          </a:xfrm>
          <a:prstGeom prst="rect">
            <a:avLst/>
          </a:prstGeom>
          <a:noFill/>
          <a:ln>
            <a:noFill/>
          </a:ln>
        </p:spPr>
      </p:pic>
      <p:pic>
        <p:nvPicPr>
          <p:cNvPr id="107" name="Google Shape;107;g2c956467300_0_0"/>
          <p:cNvPicPr preferRelativeResize="0"/>
          <p:nvPr/>
        </p:nvPicPr>
        <p:blipFill rotWithShape="1">
          <a:blip r:embed="rId7">
            <a:alphaModFix/>
          </a:blip>
          <a:srcRect b="0" l="0" r="0" t="0"/>
          <a:stretch/>
        </p:blipFill>
        <p:spPr>
          <a:xfrm>
            <a:off x="8325298" y="3996503"/>
            <a:ext cx="524225" cy="5447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592825" y="45050"/>
            <a:ext cx="6244200" cy="153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800"/>
              <a:buNone/>
            </a:pPr>
            <a:r>
              <a:rPr lang="en-GB"/>
              <a:t>Let’s get started</a:t>
            </a:r>
            <a:endParaRPr/>
          </a:p>
        </p:txBody>
      </p:sp>
      <p:sp>
        <p:nvSpPr>
          <p:cNvPr id="113" name="Google Shape;113;p5"/>
          <p:cNvSpPr txBox="1"/>
          <p:nvPr/>
        </p:nvSpPr>
        <p:spPr>
          <a:xfrm>
            <a:off x="592825" y="1092050"/>
            <a:ext cx="8064600" cy="3512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100"/>
              <a:buFont typeface="Arial"/>
              <a:buNone/>
            </a:pPr>
            <a:r>
              <a:rPr b="0" i="0" lang="en-GB" sz="2400" u="none" cap="none" strike="noStrike">
                <a:solidFill>
                  <a:srgbClr val="FFFFFF"/>
                </a:solidFill>
                <a:latin typeface="Calibri"/>
                <a:ea typeface="Calibri"/>
                <a:cs typeface="Calibri"/>
                <a:sym typeface="Calibri"/>
              </a:rPr>
              <a:t>You will need:</a:t>
            </a:r>
            <a:endParaRPr b="0" i="0" sz="2400" u="none" cap="none" strike="noStrike">
              <a:solidFill>
                <a:srgbClr val="FFFFFF"/>
              </a:solidFill>
              <a:latin typeface="Calibri"/>
              <a:ea typeface="Calibri"/>
              <a:cs typeface="Calibri"/>
              <a:sym typeface="Calibri"/>
            </a:endParaRPr>
          </a:p>
          <a:p>
            <a:pPr indent="-381000" lvl="0" marL="457200" marR="0" rtl="0" algn="l">
              <a:lnSpc>
                <a:spcPct val="115000"/>
              </a:lnSpc>
              <a:spcBef>
                <a:spcPts val="0"/>
              </a:spcBef>
              <a:spcAft>
                <a:spcPts val="0"/>
              </a:spcAft>
              <a:buClr>
                <a:srgbClr val="FFFFFF"/>
              </a:buClr>
              <a:buSzPts val="2400"/>
              <a:buFont typeface="Calibri"/>
              <a:buChar char="●"/>
            </a:pPr>
            <a:r>
              <a:rPr b="0" i="0" lang="en-GB" sz="2400" u="none" cap="none" strike="noStrike">
                <a:solidFill>
                  <a:srgbClr val="FFFFFF"/>
                </a:solidFill>
                <a:latin typeface="Calibri"/>
                <a:ea typeface="Calibri"/>
                <a:cs typeface="Calibri"/>
                <a:sym typeface="Calibri"/>
              </a:rPr>
              <a:t>to create one folder for all completed Production Team work to be place in.</a:t>
            </a:r>
            <a:endParaRPr b="0" i="0" sz="2400" u="none" cap="none" strike="noStrike">
              <a:solidFill>
                <a:srgbClr val="FFFFFF"/>
              </a:solidFill>
              <a:latin typeface="Calibri"/>
              <a:ea typeface="Calibri"/>
              <a:cs typeface="Calibri"/>
              <a:sym typeface="Calibri"/>
            </a:endParaRPr>
          </a:p>
          <a:p>
            <a:pPr indent="-381000" lvl="0" marL="457200" marR="0" rtl="0" algn="l">
              <a:lnSpc>
                <a:spcPct val="115000"/>
              </a:lnSpc>
              <a:spcBef>
                <a:spcPts val="0"/>
              </a:spcBef>
              <a:spcAft>
                <a:spcPts val="0"/>
              </a:spcAft>
              <a:buClr>
                <a:srgbClr val="FFFFFF"/>
              </a:buClr>
              <a:buSzPts val="2400"/>
              <a:buFont typeface="Calibri"/>
              <a:buChar char="●"/>
            </a:pPr>
            <a:r>
              <a:rPr b="0" i="0" lang="en-GB" sz="2400" u="none" cap="none" strike="noStrike">
                <a:solidFill>
                  <a:srgbClr val="FFFFFF"/>
                </a:solidFill>
                <a:latin typeface="Calibri"/>
                <a:ea typeface="Calibri"/>
                <a:cs typeface="Calibri"/>
                <a:sym typeface="Calibri"/>
              </a:rPr>
              <a:t>one copy of this document for your Production Team as you will plan on it together. </a:t>
            </a:r>
            <a:endParaRPr b="0" i="0" sz="2400" u="none" cap="none" strike="noStrike">
              <a:solidFill>
                <a:srgbClr val="FFFFFF"/>
              </a:solidFill>
              <a:latin typeface="Calibri"/>
              <a:ea typeface="Calibri"/>
              <a:cs typeface="Calibri"/>
              <a:sym typeface="Calibri"/>
            </a:endParaRPr>
          </a:p>
          <a:p>
            <a:pPr indent="-381000" lvl="0" marL="457200" marR="0" rtl="0" algn="l">
              <a:lnSpc>
                <a:spcPct val="115000"/>
              </a:lnSpc>
              <a:spcBef>
                <a:spcPts val="0"/>
              </a:spcBef>
              <a:spcAft>
                <a:spcPts val="0"/>
              </a:spcAft>
              <a:buClr>
                <a:srgbClr val="FFFFFF"/>
              </a:buClr>
              <a:buSzPts val="2400"/>
              <a:buFont typeface="Calibri"/>
              <a:buChar char="●"/>
            </a:pPr>
            <a:r>
              <a:rPr b="0" i="0" lang="en-GB" sz="2400" u="none" cap="none" strike="noStrike">
                <a:solidFill>
                  <a:srgbClr val="FFFFFF"/>
                </a:solidFill>
                <a:latin typeface="Calibri"/>
                <a:ea typeface="Calibri"/>
                <a:cs typeface="Calibri"/>
                <a:sym typeface="Calibri"/>
              </a:rPr>
              <a:t>to share the folder and document with each team member and your teacher.</a:t>
            </a:r>
            <a:endParaRPr b="0" i="0" sz="2400" u="none" cap="none" strike="noStrike">
              <a:solidFill>
                <a:srgbClr val="FFFFFF"/>
              </a:solidFill>
              <a:latin typeface="Calibri"/>
              <a:ea typeface="Calibri"/>
              <a:cs typeface="Calibri"/>
              <a:sym typeface="Calibri"/>
            </a:endParaRPr>
          </a:p>
          <a:p>
            <a:pPr indent="-381000" lvl="0" marL="457200" marR="0" rtl="0" algn="l">
              <a:lnSpc>
                <a:spcPct val="115000"/>
              </a:lnSpc>
              <a:spcBef>
                <a:spcPts val="0"/>
              </a:spcBef>
              <a:spcAft>
                <a:spcPts val="0"/>
              </a:spcAft>
              <a:buClr>
                <a:srgbClr val="FFFFFF"/>
              </a:buClr>
              <a:buSzPts val="2400"/>
              <a:buFont typeface="Calibri"/>
              <a:buChar char="●"/>
            </a:pPr>
            <a:r>
              <a:rPr b="0" i="0" lang="en-GB" sz="2400" u="none" cap="none" strike="noStrike">
                <a:solidFill>
                  <a:srgbClr val="FFFFFF"/>
                </a:solidFill>
                <a:latin typeface="Calibri"/>
                <a:ea typeface="Calibri"/>
                <a:cs typeface="Calibri"/>
                <a:sym typeface="Calibri"/>
              </a:rPr>
              <a:t>to read the documents, listen to the videos together.</a:t>
            </a:r>
            <a:endParaRPr b="0" i="0" sz="2400" u="none" cap="none" strike="noStrike">
              <a:solidFill>
                <a:srgbClr val="FFFFFF"/>
              </a:solidFill>
              <a:latin typeface="Calibri"/>
              <a:ea typeface="Calibri"/>
              <a:cs typeface="Calibri"/>
              <a:sym typeface="Calibri"/>
            </a:endParaRPr>
          </a:p>
          <a:p>
            <a:pPr indent="-381000" lvl="0" marL="457200" marR="0" rtl="0" algn="l">
              <a:lnSpc>
                <a:spcPct val="115000"/>
              </a:lnSpc>
              <a:spcBef>
                <a:spcPts val="0"/>
              </a:spcBef>
              <a:spcAft>
                <a:spcPts val="0"/>
              </a:spcAft>
              <a:buClr>
                <a:srgbClr val="FFFFFF"/>
              </a:buClr>
              <a:buSzPts val="2400"/>
              <a:buFont typeface="Calibri"/>
              <a:buChar char="●"/>
            </a:pPr>
            <a:r>
              <a:rPr b="0" i="0" lang="en-GB" sz="2400" u="none" cap="none" strike="noStrike">
                <a:solidFill>
                  <a:srgbClr val="FFFFFF"/>
                </a:solidFill>
                <a:latin typeface="Calibri"/>
                <a:ea typeface="Calibri"/>
                <a:cs typeface="Calibri"/>
                <a:sym typeface="Calibri"/>
              </a:rPr>
              <a:t>to discuss ideas and complete the slides in turn, as a group.</a:t>
            </a:r>
            <a:endParaRPr b="0" i="0" sz="24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rgbClr val="FFFFFF"/>
              </a:solidFill>
              <a:latin typeface="Calibri"/>
              <a:ea typeface="Calibri"/>
              <a:cs typeface="Calibri"/>
              <a:sym typeface="Calibri"/>
            </a:endParaRPr>
          </a:p>
        </p:txBody>
      </p:sp>
      <p:pic>
        <p:nvPicPr>
          <p:cNvPr id="114" name="Google Shape;114;p5"/>
          <p:cNvPicPr preferRelativeResize="0"/>
          <p:nvPr/>
        </p:nvPicPr>
        <p:blipFill rotWithShape="1">
          <a:blip r:embed="rId3">
            <a:alphaModFix/>
          </a:blip>
          <a:srcRect b="0" l="0" r="0" t="0"/>
          <a:stretch/>
        </p:blipFill>
        <p:spPr>
          <a:xfrm>
            <a:off x="130874" y="4566725"/>
            <a:ext cx="608339" cy="431724"/>
          </a:xfrm>
          <a:prstGeom prst="rect">
            <a:avLst/>
          </a:prstGeom>
          <a:noFill/>
          <a:ln>
            <a:noFill/>
          </a:ln>
        </p:spPr>
      </p:pic>
      <p:pic>
        <p:nvPicPr>
          <p:cNvPr id="115" name="Google Shape;115;p5"/>
          <p:cNvPicPr preferRelativeResize="0"/>
          <p:nvPr/>
        </p:nvPicPr>
        <p:blipFill rotWithShape="1">
          <a:blip r:embed="rId4">
            <a:alphaModFix/>
          </a:blip>
          <a:srcRect b="0" l="0" r="0" t="0"/>
          <a:stretch/>
        </p:blipFill>
        <p:spPr>
          <a:xfrm>
            <a:off x="130875" y="4172400"/>
            <a:ext cx="524226" cy="431725"/>
          </a:xfrm>
          <a:prstGeom prst="rect">
            <a:avLst/>
          </a:prstGeom>
          <a:noFill/>
          <a:ln>
            <a:noFill/>
          </a:ln>
        </p:spPr>
      </p:pic>
      <p:pic>
        <p:nvPicPr>
          <p:cNvPr id="116" name="Google Shape;116;p5"/>
          <p:cNvPicPr preferRelativeResize="0"/>
          <p:nvPr/>
        </p:nvPicPr>
        <p:blipFill rotWithShape="1">
          <a:blip r:embed="rId5">
            <a:alphaModFix/>
          </a:blip>
          <a:srcRect b="0" l="0" r="0" t="0"/>
          <a:stretch/>
        </p:blipFill>
        <p:spPr>
          <a:xfrm>
            <a:off x="215000" y="2658753"/>
            <a:ext cx="524225" cy="430559"/>
          </a:xfrm>
          <a:prstGeom prst="rect">
            <a:avLst/>
          </a:prstGeom>
          <a:noFill/>
          <a:ln>
            <a:noFill/>
          </a:ln>
        </p:spPr>
      </p:pic>
      <p:pic>
        <p:nvPicPr>
          <p:cNvPr id="117" name="Google Shape;117;p5"/>
          <p:cNvPicPr preferRelativeResize="0"/>
          <p:nvPr/>
        </p:nvPicPr>
        <p:blipFill rotWithShape="1">
          <a:blip r:embed="rId6">
            <a:alphaModFix/>
          </a:blip>
          <a:srcRect b="0" l="0" r="0" t="0"/>
          <a:stretch/>
        </p:blipFill>
        <p:spPr>
          <a:xfrm>
            <a:off x="2874073" y="1092053"/>
            <a:ext cx="524225" cy="5447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339850" y="575950"/>
            <a:ext cx="83820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TV channel name</a:t>
            </a:r>
            <a:endParaRPr/>
          </a:p>
        </p:txBody>
      </p:sp>
      <p:sp>
        <p:nvSpPr>
          <p:cNvPr id="123" name="Google Shape;123;p7"/>
          <p:cNvSpPr txBox="1"/>
          <p:nvPr>
            <p:ph idx="1" type="body"/>
          </p:nvPr>
        </p:nvSpPr>
        <p:spPr>
          <a:xfrm>
            <a:off x="349725" y="1595775"/>
            <a:ext cx="8382000" cy="97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GB" sz="2400">
                <a:latin typeface="Helvetica Neue"/>
                <a:ea typeface="Helvetica Neue"/>
                <a:cs typeface="Helvetica Neue"/>
                <a:sym typeface="Helvetica Neue"/>
              </a:rPr>
              <a:t>Your group needs to discuss a  name for you tv channel, be as creative as you like.</a:t>
            </a:r>
            <a:endParaRPr sz="2400">
              <a:latin typeface="Helvetica Neue"/>
              <a:ea typeface="Helvetica Neue"/>
              <a:cs typeface="Helvetica Neue"/>
              <a:sym typeface="Helvetica Neue"/>
            </a:endParaRPr>
          </a:p>
          <a:p>
            <a:pPr indent="0" lvl="0" marL="0" rtl="0" algn="l">
              <a:lnSpc>
                <a:spcPct val="100000"/>
              </a:lnSpc>
              <a:spcBef>
                <a:spcPts val="0"/>
              </a:spcBef>
              <a:spcAft>
                <a:spcPts val="0"/>
              </a:spcAft>
              <a:buClr>
                <a:schemeClr val="dk2"/>
              </a:buClr>
              <a:buSzPts val="1100"/>
              <a:buFont typeface="Arial"/>
              <a:buNone/>
            </a:pPr>
            <a:r>
              <a:t/>
            </a:r>
            <a:endParaRPr sz="2400"/>
          </a:p>
        </p:txBody>
      </p:sp>
      <p:pic>
        <p:nvPicPr>
          <p:cNvPr id="124" name="Google Shape;124;p7"/>
          <p:cNvPicPr preferRelativeResize="0"/>
          <p:nvPr/>
        </p:nvPicPr>
        <p:blipFill rotWithShape="1">
          <a:blip r:embed="rId3">
            <a:alphaModFix/>
          </a:blip>
          <a:srcRect b="0" l="0" r="0" t="0"/>
          <a:stretch/>
        </p:blipFill>
        <p:spPr>
          <a:xfrm rot="479979">
            <a:off x="6521563" y="2809325"/>
            <a:ext cx="2200275" cy="2076450"/>
          </a:xfrm>
          <a:prstGeom prst="rect">
            <a:avLst/>
          </a:prstGeom>
          <a:noFill/>
          <a:ln>
            <a:noFill/>
          </a:ln>
        </p:spPr>
      </p:pic>
      <p:sp>
        <p:nvSpPr>
          <p:cNvPr id="125" name="Google Shape;125;p7"/>
          <p:cNvSpPr txBox="1"/>
          <p:nvPr/>
        </p:nvSpPr>
        <p:spPr>
          <a:xfrm>
            <a:off x="846050" y="3155925"/>
            <a:ext cx="3921600" cy="155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0" i="0" lang="en-GB" sz="2400" u="none" cap="none" strike="noStrike">
                <a:solidFill>
                  <a:schemeClr val="dk2"/>
                </a:solidFill>
                <a:latin typeface="Helvetica Neue"/>
                <a:ea typeface="Helvetica Neue"/>
                <a:cs typeface="Helvetica Neue"/>
                <a:sym typeface="Helvetica Neue"/>
              </a:rPr>
              <a:t>Our tv channel name is …..</a:t>
            </a:r>
            <a:endParaRPr b="0" i="0" sz="1400" u="none" cap="none" strike="noStrike">
              <a:solidFill>
                <a:srgbClr val="000000"/>
              </a:solidFill>
              <a:latin typeface="Lato"/>
              <a:ea typeface="Lato"/>
              <a:cs typeface="Lato"/>
              <a:sym typeface="Lato"/>
            </a:endParaRPr>
          </a:p>
        </p:txBody>
      </p:sp>
      <p:sp>
        <p:nvSpPr>
          <p:cNvPr id="126" name="Google Shape;126;p7"/>
          <p:cNvSpPr txBox="1"/>
          <p:nvPr/>
        </p:nvSpPr>
        <p:spPr>
          <a:xfrm>
            <a:off x="934250" y="3955575"/>
            <a:ext cx="3216000" cy="59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27" name="Google Shape;127;p7"/>
          <p:cNvPicPr preferRelativeResize="0"/>
          <p:nvPr/>
        </p:nvPicPr>
        <p:blipFill rotWithShape="1">
          <a:blip r:embed="rId4">
            <a:alphaModFix/>
          </a:blip>
          <a:srcRect b="0" l="0" r="0" t="0"/>
          <a:stretch/>
        </p:blipFill>
        <p:spPr>
          <a:xfrm>
            <a:off x="3710875" y="2103275"/>
            <a:ext cx="1008950" cy="716025"/>
          </a:xfrm>
          <a:prstGeom prst="rect">
            <a:avLst/>
          </a:prstGeom>
          <a:noFill/>
          <a:ln>
            <a:noFill/>
          </a:ln>
        </p:spPr>
      </p:pic>
      <p:pic>
        <p:nvPicPr>
          <p:cNvPr id="128" name="Google Shape;128;p7"/>
          <p:cNvPicPr preferRelativeResize="0"/>
          <p:nvPr/>
        </p:nvPicPr>
        <p:blipFill rotWithShape="1">
          <a:blip r:embed="rId5">
            <a:alphaModFix/>
          </a:blip>
          <a:srcRect b="0" l="0" r="0" t="0"/>
          <a:stretch/>
        </p:blipFill>
        <p:spPr>
          <a:xfrm>
            <a:off x="4767647" y="3008825"/>
            <a:ext cx="871803" cy="716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2206300" y="365400"/>
            <a:ext cx="64254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Production Team</a:t>
            </a:r>
            <a:endParaRPr/>
          </a:p>
        </p:txBody>
      </p:sp>
      <p:pic>
        <p:nvPicPr>
          <p:cNvPr id="134" name="Google Shape;134;p9"/>
          <p:cNvPicPr preferRelativeResize="0"/>
          <p:nvPr/>
        </p:nvPicPr>
        <p:blipFill rotWithShape="1">
          <a:blip r:embed="rId3">
            <a:alphaModFix/>
          </a:blip>
          <a:srcRect b="0" l="0" r="0" t="0"/>
          <a:stretch/>
        </p:blipFill>
        <p:spPr>
          <a:xfrm rot="-405184">
            <a:off x="281202" y="120203"/>
            <a:ext cx="1721950" cy="1546897"/>
          </a:xfrm>
          <a:prstGeom prst="rect">
            <a:avLst/>
          </a:prstGeom>
          <a:noFill/>
          <a:ln>
            <a:noFill/>
          </a:ln>
        </p:spPr>
      </p:pic>
      <p:sp>
        <p:nvSpPr>
          <p:cNvPr id="135" name="Google Shape;135;p9"/>
          <p:cNvSpPr txBox="1"/>
          <p:nvPr/>
        </p:nvSpPr>
        <p:spPr>
          <a:xfrm>
            <a:off x="2249125" y="838550"/>
            <a:ext cx="6605100" cy="147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0" i="0" lang="en-GB" sz="1600" u="none" cap="none" strike="noStrike">
                <a:solidFill>
                  <a:schemeClr val="dk2"/>
                </a:solidFill>
                <a:latin typeface="Lato"/>
                <a:ea typeface="Lato"/>
                <a:cs typeface="Lato"/>
                <a:sym typeface="Lato"/>
              </a:rPr>
              <a:t>In real life creating a show takes a lot of people, doing a lot of different jobs.  Listen to the videos to help you understand the different jobs people do.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0"/>
              </a:spcBef>
              <a:spcAft>
                <a:spcPts val="0"/>
              </a:spcAft>
              <a:buClr>
                <a:schemeClr val="dk2"/>
              </a:buClr>
              <a:buSzPts val="1800"/>
              <a:buFont typeface="Arial"/>
              <a:buNone/>
            </a:pPr>
            <a:r>
              <a:rPr b="0" i="0" lang="en-GB" sz="1600" u="none" cap="none" strike="noStrike">
                <a:solidFill>
                  <a:schemeClr val="dk2"/>
                </a:solidFill>
                <a:latin typeface="Lato"/>
                <a:ea typeface="Lato"/>
                <a:cs typeface="Lato"/>
                <a:sym typeface="Lato"/>
              </a:rPr>
              <a:t>Also look at the skills listed under each job on slide 8, 9 and 11.  Then discuss who suits which  role  for your production team.</a:t>
            </a:r>
            <a:endParaRPr b="0" i="0" sz="1400" u="none" cap="none" strike="noStrike">
              <a:solidFill>
                <a:srgbClr val="000000"/>
              </a:solidFill>
              <a:latin typeface="Lato"/>
              <a:ea typeface="Lato"/>
              <a:cs typeface="Lato"/>
              <a:sym typeface="Lato"/>
            </a:endParaRPr>
          </a:p>
        </p:txBody>
      </p:sp>
      <p:pic>
        <p:nvPicPr>
          <p:cNvPr descr="Watch more How to Have a Career in Graphic Design videos: http://www.howcast.com/videos/509231-A-Day-in-the-Life-of-a-Graphic-Designer-Graphic-Design&#10;&#10;&#10;&#10;So a day in the life of a designer or even an art director or even a creative director; what does that look like? Whether you're a freelancer that's traveling from different agencies or whether you're an independent contractor that's at home and you set your own schedule, or whether you are being managed by a multitude of people and you're a production designer, every day looks different, no matter what job you do. &#10;&#10;You may be working on one project for three days in a row or maybe even a month in row, or you may be working on nothing for a week if you're an independent contractor, and you're wondering &quot;Where's my next dollar going to come from?&quot; The feast of famine. The way that my day works is very... It goes all over the place. Because I have a lot of clients on the West Coast, I don't get up until 11:00, so I usually get up and then I check my to-do list for the day, that I usually set the day before. &#10;&#10;Then I'll check base camp to see if there's any pressing to-do list items for me. I'll check email and try to do an inbox zero. I only try to check my email twice a day. I think that's important for anybody, whether you're in the office or out, to cut down on the amount of distractions that you can. Because those that are in the creative field are more prone to have problems with attention, so you have to make sure that you set these systems in place to have a day that's a little structured. &#10;&#10;Days of designers are not really structured at all and it can be very taxing, but also very exciting if you don't like mundane, and then also, if you're an independent contractor you have to find your own clients. You have to figure out what type of campaign am I going to do today or what networking event am I going to do today? Who am I going to meet? What am I going to say? What work am I going to work on? So it's really up in the air as to how each part of your day will go, but it's always an exciting one and at the end of it, you still feel like you haven't done enough. &#10;&#10;The part that I really hone in on the most, is project and time management. Because our brains are wired in a couple different ways. One, you can't do two things at once, you can't multitask. No matter how many times we can convince ourselves that we can, we can't. Then the second thing is that even though you may like to do something different every day, your brain craves structure. So it's one of those things where &quot;Okay, I have to decide what days do I want to do this? What days am I going to look for clients? What days am I going to actually do work?&quot;&#10;&#10;One of the things that I had to figure out was how much money do I need to make in a month and how many hours does it take for me to do that? Once I came up with that magic number - let's say it's four hours a day, four days a week, so that leaves a lot of time to do a whole lot of other stuff that could get me clients. That I could use to get myself more organized. I could become more healthy. I could become more social. &#10;&#10;So I use a lot of different tools to make sure that I'm spending the right amount of time on certain things. I use Harvest as a time tracking tool, which also allows me to bill my clients straight from the platform. I use AnyDO, which is on Android and iPhone and a Google Chrome extension, that allows you to make a to-do list for today, tomorrow, this week and later. So it allows you to put it in four different areas, so as to not fill up a whole year of things that you need to do, because you can easily become overwhelmed. &#10;&#10;Another good thing to know about the brain, that's taken from the GTD method on getting things done, is that your brain needs to empty itself out often. So even if you're not going to do it today, let's say &quot;Oh, no I really want to make a T-shirt that says 'Smart Guy' on it, so I'm going to write that down. So that my brain isn't thinking about what that T-shirt's going to look like.&quot; So there's different tools and methods and again everything works differently on everyone.&#10;&#10;But once you find that sweet spot; and it's not going to be overnight and it probably won't even be a year; you're going to be continually changing, but you just have to be patient with yourself and then also appreciate, like the project management process and time management process of others that are like you in your community." id="136" name="Google Shape;136;p9" title="A Day in the Life of a Graphic Designer | Graphic Design">
            <a:hlinkClick r:id="rId4"/>
          </p:cNvPr>
          <p:cNvPicPr preferRelativeResize="0"/>
          <p:nvPr/>
        </p:nvPicPr>
        <p:blipFill rotWithShape="1">
          <a:blip r:embed="rId5">
            <a:alphaModFix/>
          </a:blip>
          <a:srcRect b="0" l="0" r="0" t="0"/>
          <a:stretch/>
        </p:blipFill>
        <p:spPr>
          <a:xfrm>
            <a:off x="488150" y="3083100"/>
            <a:ext cx="1700324" cy="1275250"/>
          </a:xfrm>
          <a:prstGeom prst="rect">
            <a:avLst/>
          </a:prstGeom>
          <a:noFill/>
          <a:ln>
            <a:noFill/>
          </a:ln>
        </p:spPr>
      </p:pic>
      <p:pic>
        <p:nvPicPr>
          <p:cNvPr descr="Clare Hernon is a Production Co-ordinator at Lupus Films. Clare talks us through her role and what a Production Co-ordinator can be expected to do. This gives us an insight into her responsibilities and daily routines.&#10;&#10;Free careers advice and guidance, along with recommended courses, training and tips for new freelancers.&#10;&#10;Start your career in the UK's Creative Industries: http://www.creativeskillset.org/careers&#10;&#10;Subscribe for more free creative careers advice: https://www.youtube.com/subscription_...&#10;&#10;More job role interviews: https://www.youtube.com/playlist?list...&#10;&#10;Learn about freelancing in the Creative Industries: http://www.creativeskillset.org/freelancetoolkit&#10;&#10;Take your first step with an industry placement from Trainee Finder: http://www.traineefinder.co.uk&#10;&#10;Facebook: https://www.facebook.com/creativeskil...&#10;Twitter: https://twitter.com/SkillsetSSC" id="137" name="Google Shape;137;p9" title="Clare Hernon, Production Co-ordinator at Lupus Films">
            <a:hlinkClick r:id="rId6"/>
          </p:cNvPr>
          <p:cNvPicPr preferRelativeResize="0"/>
          <p:nvPr/>
        </p:nvPicPr>
        <p:blipFill rotWithShape="1">
          <a:blip r:embed="rId7">
            <a:alphaModFix/>
          </a:blip>
          <a:srcRect b="0" l="0" r="0" t="0"/>
          <a:stretch/>
        </p:blipFill>
        <p:spPr>
          <a:xfrm>
            <a:off x="2535912" y="3083100"/>
            <a:ext cx="1700326" cy="1275250"/>
          </a:xfrm>
          <a:prstGeom prst="rect">
            <a:avLst/>
          </a:prstGeom>
          <a:noFill/>
          <a:ln>
            <a:noFill/>
          </a:ln>
        </p:spPr>
      </p:pic>
      <p:pic>
        <p:nvPicPr>
          <p:cNvPr descr="Jonathan Lewsley, script editor on BBC One's adaptation of Jonathan Strange &amp; Mr Norrell on what his role entailed.&#10;&#10;From Strangecast - an interactive video exploring the making of Jonathan Strange &amp; Mr Norrell - http://bit.ly/StrangeCast." id="138" name="Google Shape;138;p9" title="Script editor Jonathan Lewsley: what does a script editor do?">
            <a:hlinkClick r:id="rId8"/>
          </p:cNvPr>
          <p:cNvPicPr preferRelativeResize="0"/>
          <p:nvPr/>
        </p:nvPicPr>
        <p:blipFill rotWithShape="1">
          <a:blip r:embed="rId9">
            <a:alphaModFix/>
          </a:blip>
          <a:srcRect b="0" l="0" r="0" t="0"/>
          <a:stretch/>
        </p:blipFill>
        <p:spPr>
          <a:xfrm>
            <a:off x="4605713" y="3083100"/>
            <a:ext cx="1891900" cy="1275250"/>
          </a:xfrm>
          <a:prstGeom prst="rect">
            <a:avLst/>
          </a:prstGeom>
          <a:noFill/>
          <a:ln>
            <a:noFill/>
          </a:ln>
        </p:spPr>
      </p:pic>
      <p:pic>
        <p:nvPicPr>
          <p:cNvPr descr="Learn more about what a Film Editor does. Explore a career as a Film Editor including work environment, salary, career outlook and degree options at http://www.careerigniter.com/careers/film-editor/" id="139" name="Google Shape;139;p9" title="What Does A Film Editor Do?">
            <a:hlinkClick r:id="rId10"/>
          </p:cNvPr>
          <p:cNvPicPr preferRelativeResize="0"/>
          <p:nvPr/>
        </p:nvPicPr>
        <p:blipFill rotWithShape="1">
          <a:blip r:embed="rId11">
            <a:alphaModFix/>
          </a:blip>
          <a:srcRect b="0" l="0" r="0" t="0"/>
          <a:stretch/>
        </p:blipFill>
        <p:spPr>
          <a:xfrm>
            <a:off x="6867075" y="3083100"/>
            <a:ext cx="1764625" cy="1275250"/>
          </a:xfrm>
          <a:prstGeom prst="rect">
            <a:avLst/>
          </a:prstGeom>
          <a:noFill/>
          <a:ln>
            <a:noFill/>
          </a:ln>
        </p:spPr>
      </p:pic>
      <p:sp>
        <p:nvSpPr>
          <p:cNvPr id="140" name="Google Shape;140;p9"/>
          <p:cNvSpPr txBox="1"/>
          <p:nvPr/>
        </p:nvSpPr>
        <p:spPr>
          <a:xfrm>
            <a:off x="120325" y="2466475"/>
            <a:ext cx="8738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Lato"/>
                <a:ea typeface="Lato"/>
                <a:cs typeface="Lato"/>
                <a:sym typeface="Lato"/>
              </a:rPr>
              <a:t>Graphic designer         Production coordinator       Script editor                       Film editor</a:t>
            </a:r>
            <a:endParaRPr b="1" i="0" sz="1800" u="none" cap="none" strike="noStrike">
              <a:solidFill>
                <a:schemeClr val="dk2"/>
              </a:solidFill>
              <a:latin typeface="Lato"/>
              <a:ea typeface="Lato"/>
              <a:cs typeface="Lato"/>
              <a:sym typeface="Lato"/>
            </a:endParaRPr>
          </a:p>
        </p:txBody>
      </p:sp>
      <p:pic>
        <p:nvPicPr>
          <p:cNvPr id="141" name="Google Shape;141;p9"/>
          <p:cNvPicPr preferRelativeResize="0"/>
          <p:nvPr/>
        </p:nvPicPr>
        <p:blipFill rotWithShape="1">
          <a:blip r:embed="rId12">
            <a:alphaModFix/>
          </a:blip>
          <a:srcRect b="0" l="0" r="0" t="0"/>
          <a:stretch/>
        </p:blipFill>
        <p:spPr>
          <a:xfrm>
            <a:off x="8331582" y="1218250"/>
            <a:ext cx="661467" cy="544725"/>
          </a:xfrm>
          <a:prstGeom prst="rect">
            <a:avLst/>
          </a:prstGeom>
          <a:noFill/>
          <a:ln>
            <a:noFill/>
          </a:ln>
        </p:spPr>
      </p:pic>
      <p:pic>
        <p:nvPicPr>
          <p:cNvPr id="142" name="Google Shape;142;p9"/>
          <p:cNvPicPr preferRelativeResize="0"/>
          <p:nvPr/>
        </p:nvPicPr>
        <p:blipFill rotWithShape="1">
          <a:blip r:embed="rId13">
            <a:alphaModFix/>
          </a:blip>
          <a:srcRect b="0" l="0" r="0" t="0"/>
          <a:stretch/>
        </p:blipFill>
        <p:spPr>
          <a:xfrm>
            <a:off x="7332334" y="1979800"/>
            <a:ext cx="834115" cy="591950"/>
          </a:xfrm>
          <a:prstGeom prst="rect">
            <a:avLst/>
          </a:prstGeom>
          <a:noFill/>
          <a:ln>
            <a:noFill/>
          </a:ln>
        </p:spPr>
      </p:pic>
      <p:pic>
        <p:nvPicPr>
          <p:cNvPr id="143" name="Google Shape;143;p9"/>
          <p:cNvPicPr preferRelativeResize="0"/>
          <p:nvPr/>
        </p:nvPicPr>
        <p:blipFill rotWithShape="1">
          <a:blip r:embed="rId14">
            <a:alphaModFix/>
          </a:blip>
          <a:srcRect b="0" l="0" r="0" t="0"/>
          <a:stretch/>
        </p:blipFill>
        <p:spPr>
          <a:xfrm>
            <a:off x="5643648" y="365403"/>
            <a:ext cx="524225" cy="5447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0"/>
          <p:cNvSpPr/>
          <p:nvPr/>
        </p:nvSpPr>
        <p:spPr>
          <a:xfrm>
            <a:off x="0" y="0"/>
            <a:ext cx="4572000" cy="5143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0"/>
          <p:cNvSpPr/>
          <p:nvPr/>
        </p:nvSpPr>
        <p:spPr>
          <a:xfrm>
            <a:off x="4572000" y="0"/>
            <a:ext cx="4572000" cy="5143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0"/>
          <p:cNvSpPr txBox="1"/>
          <p:nvPr>
            <p:ph type="title"/>
          </p:nvPr>
        </p:nvSpPr>
        <p:spPr>
          <a:xfrm>
            <a:off x="0" y="287175"/>
            <a:ext cx="4406400" cy="109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sz="2700">
                <a:solidFill>
                  <a:srgbClr val="FFFFFF"/>
                </a:solidFill>
              </a:rPr>
              <a:t>Production Coordinator</a:t>
            </a:r>
            <a:endParaRPr sz="2700">
              <a:solidFill>
                <a:srgbClr val="FFFFFF"/>
              </a:solidFill>
            </a:endParaRPr>
          </a:p>
        </p:txBody>
      </p:sp>
      <p:sp>
        <p:nvSpPr>
          <p:cNvPr id="151" name="Google Shape;151;p10"/>
          <p:cNvSpPr txBox="1"/>
          <p:nvPr>
            <p:ph idx="1" type="body"/>
          </p:nvPr>
        </p:nvSpPr>
        <p:spPr>
          <a:xfrm>
            <a:off x="356500" y="1229625"/>
            <a:ext cx="3908100" cy="25779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FFFFFF"/>
              </a:buClr>
              <a:buSzPts val="1600"/>
              <a:buChar char="●"/>
            </a:pPr>
            <a:r>
              <a:rPr lang="en-GB" sz="1600">
                <a:solidFill>
                  <a:srgbClr val="FFFFFF"/>
                </a:solidFill>
              </a:rPr>
              <a:t>Keeps track of what people are doing</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Knows when deadlines are due</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Helps with anything that needs doing</a:t>
            </a:r>
            <a:endParaRPr sz="1600">
              <a:solidFill>
                <a:srgbClr val="FFFFFF"/>
              </a:solidFill>
            </a:endParaRPr>
          </a:p>
          <a:p>
            <a:pPr indent="-330200" lvl="0" marL="457200" rtl="0" algn="l">
              <a:lnSpc>
                <a:spcPct val="115000"/>
              </a:lnSpc>
              <a:spcBef>
                <a:spcPts val="0"/>
              </a:spcBef>
              <a:spcAft>
                <a:spcPts val="0"/>
              </a:spcAft>
              <a:buClr>
                <a:srgbClr val="FFFFFF"/>
              </a:buClr>
              <a:buSzPts val="1600"/>
              <a:buChar char="●"/>
            </a:pPr>
            <a:r>
              <a:rPr lang="en-GB" sz="1600">
                <a:solidFill>
                  <a:srgbClr val="FFFFFF"/>
                </a:solidFill>
              </a:rPr>
              <a:t>Responsible for all paperwork</a:t>
            </a:r>
            <a:endParaRPr sz="1600">
              <a:solidFill>
                <a:srgbClr val="FFFFFF"/>
              </a:solidFill>
            </a:endParaRPr>
          </a:p>
          <a:p>
            <a:pPr indent="0" lvl="0" marL="0" rtl="0" algn="l">
              <a:lnSpc>
                <a:spcPct val="115000"/>
              </a:lnSpc>
              <a:spcBef>
                <a:spcPts val="1600"/>
              </a:spcBef>
              <a:spcAft>
                <a:spcPts val="1600"/>
              </a:spcAft>
              <a:buSzPts val="1800"/>
              <a:buNone/>
            </a:pPr>
            <a:r>
              <a:rPr lang="en-GB" sz="1600">
                <a:solidFill>
                  <a:srgbClr val="FFFFFF"/>
                </a:solidFill>
              </a:rPr>
              <a:t>Key skills  - organised and able to manage their time.</a:t>
            </a:r>
            <a:endParaRPr sz="1600">
              <a:solidFill>
                <a:srgbClr val="FFFFFF"/>
              </a:solidFill>
            </a:endParaRPr>
          </a:p>
        </p:txBody>
      </p:sp>
      <p:pic>
        <p:nvPicPr>
          <p:cNvPr id="152" name="Google Shape;152;p10"/>
          <p:cNvPicPr preferRelativeResize="0"/>
          <p:nvPr/>
        </p:nvPicPr>
        <p:blipFill rotWithShape="1">
          <a:blip r:embed="rId3">
            <a:alphaModFix/>
          </a:blip>
          <a:srcRect b="0" l="0" r="0" t="0"/>
          <a:stretch/>
        </p:blipFill>
        <p:spPr>
          <a:xfrm>
            <a:off x="1167749" y="3807675"/>
            <a:ext cx="2236500" cy="1170675"/>
          </a:xfrm>
          <a:prstGeom prst="rect">
            <a:avLst/>
          </a:prstGeom>
          <a:noFill/>
          <a:ln>
            <a:noFill/>
          </a:ln>
        </p:spPr>
      </p:pic>
      <p:sp>
        <p:nvSpPr>
          <p:cNvPr id="153" name="Google Shape;153;p10"/>
          <p:cNvSpPr txBox="1"/>
          <p:nvPr>
            <p:ph type="title"/>
          </p:nvPr>
        </p:nvSpPr>
        <p:spPr>
          <a:xfrm>
            <a:off x="4884700" y="185925"/>
            <a:ext cx="3589200"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GB"/>
              <a:t>Film Editor</a:t>
            </a:r>
            <a:endParaRPr/>
          </a:p>
        </p:txBody>
      </p:sp>
      <p:sp>
        <p:nvSpPr>
          <p:cNvPr id="154" name="Google Shape;154;p10"/>
          <p:cNvSpPr txBox="1"/>
          <p:nvPr>
            <p:ph idx="1" type="body"/>
          </p:nvPr>
        </p:nvSpPr>
        <p:spPr>
          <a:xfrm>
            <a:off x="5049497" y="1017375"/>
            <a:ext cx="3827400" cy="3002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lang="en-GB" sz="1600"/>
              <a:t>Put everyone’s small films together</a:t>
            </a:r>
            <a:endParaRPr sz="1600"/>
          </a:p>
          <a:p>
            <a:pPr indent="-330200" lvl="0" marL="457200" rtl="0" algn="l">
              <a:lnSpc>
                <a:spcPct val="115000"/>
              </a:lnSpc>
              <a:spcBef>
                <a:spcPts val="0"/>
              </a:spcBef>
              <a:spcAft>
                <a:spcPts val="0"/>
              </a:spcAft>
              <a:buSzPts val="1600"/>
              <a:buChar char="●"/>
            </a:pPr>
            <a:r>
              <a:rPr lang="en-GB" sz="1600"/>
              <a:t>Create the finished work</a:t>
            </a:r>
            <a:endParaRPr sz="1600"/>
          </a:p>
          <a:p>
            <a:pPr indent="-330200" lvl="0" marL="457200" rtl="0" algn="l">
              <a:lnSpc>
                <a:spcPct val="115000"/>
              </a:lnSpc>
              <a:spcBef>
                <a:spcPts val="0"/>
              </a:spcBef>
              <a:spcAft>
                <a:spcPts val="0"/>
              </a:spcAft>
              <a:buSzPts val="1600"/>
              <a:buChar char="●"/>
            </a:pPr>
            <a:r>
              <a:rPr lang="en-GB" sz="1600"/>
              <a:t>Add music and film credits</a:t>
            </a:r>
            <a:endParaRPr sz="1600"/>
          </a:p>
          <a:p>
            <a:pPr indent="0" lvl="0" marL="0" rtl="0" algn="l">
              <a:lnSpc>
                <a:spcPct val="115000"/>
              </a:lnSpc>
              <a:spcBef>
                <a:spcPts val="1600"/>
              </a:spcBef>
              <a:spcAft>
                <a:spcPts val="1600"/>
              </a:spcAft>
              <a:buSzPts val="1800"/>
              <a:buNone/>
            </a:pPr>
            <a:r>
              <a:rPr lang="en-GB" sz="1600"/>
              <a:t>Key skills - good computer skills and able to use programmes like imovie or microsoft movie maker.</a:t>
            </a:r>
            <a:endParaRPr sz="1600"/>
          </a:p>
        </p:txBody>
      </p:sp>
      <p:pic>
        <p:nvPicPr>
          <p:cNvPr id="155" name="Google Shape;155;p10"/>
          <p:cNvPicPr preferRelativeResize="0"/>
          <p:nvPr/>
        </p:nvPicPr>
        <p:blipFill rotWithShape="1">
          <a:blip r:embed="rId4">
            <a:alphaModFix/>
          </a:blip>
          <a:srcRect b="0" l="0" r="0" t="0"/>
          <a:stretch/>
        </p:blipFill>
        <p:spPr>
          <a:xfrm>
            <a:off x="5832138" y="3756788"/>
            <a:ext cx="2262125" cy="1272451"/>
          </a:xfrm>
          <a:prstGeom prst="rect">
            <a:avLst/>
          </a:prstGeom>
          <a:noFill/>
          <a:ln>
            <a:noFill/>
          </a:ln>
        </p:spPr>
      </p:pic>
      <p:pic>
        <p:nvPicPr>
          <p:cNvPr id="156" name="Google Shape;156;p10"/>
          <p:cNvPicPr preferRelativeResize="0"/>
          <p:nvPr/>
        </p:nvPicPr>
        <p:blipFill rotWithShape="1">
          <a:blip r:embed="rId5">
            <a:alphaModFix/>
          </a:blip>
          <a:srcRect b="0" l="0" r="0" t="0"/>
          <a:stretch/>
        </p:blipFill>
        <p:spPr>
          <a:xfrm>
            <a:off x="4309885" y="3644803"/>
            <a:ext cx="524225" cy="5447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