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4" roundtripDataSignature="AMtx7mjA3ytLfhZwS01rx80y63PPEilu/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3" name="Google Shape;10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4" name="Google Shape;12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8" name="Google Shape;13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914400" y="2130426"/>
            <a:ext cx="103632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4"/>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2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3"/>
          <p:cNvSpPr txBox="1"/>
          <p:nvPr>
            <p:ph idx="1" type="body"/>
          </p:nvPr>
        </p:nvSpPr>
        <p:spPr>
          <a:xfrm rot="5400000">
            <a:off x="3833019" y="-1623218"/>
            <a:ext cx="4525963" cy="10972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285038" y="1828802"/>
            <a:ext cx="5851525" cy="27432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4"/>
          <p:cNvSpPr txBox="1"/>
          <p:nvPr>
            <p:ph idx="1" type="body"/>
          </p:nvPr>
        </p:nvSpPr>
        <p:spPr>
          <a:xfrm rot="5400000">
            <a:off x="1697038" y="-812799"/>
            <a:ext cx="5851525" cy="8026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25"/>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5"/>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5"/>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6"/>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6"/>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963084" y="4406901"/>
            <a:ext cx="103632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7"/>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7"/>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7"/>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8"/>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8"/>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8"/>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9"/>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9"/>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9"/>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0"/>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0"/>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0"/>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609601" y="273050"/>
            <a:ext cx="4011084"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1"/>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1"/>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2"/>
          <p:cNvSpPr/>
          <p:nvPr>
            <p:ph idx="2" type="pic"/>
          </p:nvPr>
        </p:nvSpPr>
        <p:spPr>
          <a:xfrm>
            <a:off x="2389717" y="612775"/>
            <a:ext cx="7315200" cy="4114800"/>
          </a:xfrm>
          <a:prstGeom prst="rect">
            <a:avLst/>
          </a:prstGeom>
          <a:noFill/>
          <a:ln>
            <a:noFill/>
          </a:ln>
        </p:spPr>
      </p:sp>
      <p:sp>
        <p:nvSpPr>
          <p:cNvPr id="68" name="Google Shape;68;p32"/>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2"/>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2"/>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22000"/>
          </a:blip>
          <a:stretch>
            <a:fillRect/>
          </a:stretch>
        </a:blip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3"/>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8.xml"/><Relationship Id="rId5" Type="http://schemas.openxmlformats.org/officeDocument/2006/relationships/slide" Target="/ppt/slides/slide4.xml"/><Relationship Id="rId6" Type="http://schemas.openxmlformats.org/officeDocument/2006/relationships/slide" Target="/ppt/slides/slide5.xml"/><Relationship Id="rId7" Type="http://schemas.openxmlformats.org/officeDocument/2006/relationships/slide" Target="/ppt/slides/slide6.xml"/><Relationship Id="rId8" Type="http://schemas.openxmlformats.org/officeDocument/2006/relationships/slide" Target="/ppt/slid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914400" y="2422526"/>
            <a:ext cx="10363200" cy="1470025"/>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5400"/>
              <a:buFont typeface="Comic Sans MS"/>
              <a:buNone/>
            </a:pPr>
            <a:r>
              <a:rPr b="1" lang="en-GB" sz="5400" u="sng">
                <a:solidFill>
                  <a:schemeClr val="dk1"/>
                </a:solidFill>
                <a:latin typeface="Comic Sans MS"/>
                <a:ea typeface="Comic Sans MS"/>
                <a:cs typeface="Comic Sans MS"/>
                <a:sym typeface="Comic Sans MS"/>
                <a:hlinkClick action="ppaction://hlinksldjump" r:id="rId3">
                  <a:extLst>
                    <a:ext uri="{A12FA001-AC4F-418D-AE19-62706E023703}">
                      <ahyp:hlinkClr val="tx"/>
                    </a:ext>
                  </a:extLst>
                </a:hlinkClick>
              </a:rPr>
              <a:t>Choose your starter/warm up!</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pSp>
        <p:nvGrpSpPr>
          <p:cNvPr id="94" name="Google Shape;94;p2"/>
          <p:cNvGrpSpPr/>
          <p:nvPr/>
        </p:nvGrpSpPr>
        <p:grpSpPr>
          <a:xfrm>
            <a:off x="2293778" y="957366"/>
            <a:ext cx="7924297" cy="4771121"/>
            <a:chOff x="2934538" y="166473"/>
            <a:chExt cx="6375138" cy="3604927"/>
          </a:xfrm>
        </p:grpSpPr>
        <p:sp>
          <p:nvSpPr>
            <p:cNvPr id="95" name="Google Shape;95;p2">
              <a:hlinkClick action="ppaction://hlinksldjump" r:id="rId3"/>
            </p:cNvPr>
            <p:cNvSpPr/>
            <p:nvPr/>
          </p:nvSpPr>
          <p:spPr>
            <a:xfrm>
              <a:off x="2934538" y="166473"/>
              <a:ext cx="1447800" cy="1282800"/>
            </a:xfrm>
            <a:prstGeom prst="ellipse">
              <a:avLst/>
            </a:prstGeom>
            <a:gradFill>
              <a:gsLst>
                <a:gs pos="0">
                  <a:srgbClr val="29859E"/>
                </a:gs>
                <a:gs pos="80000">
                  <a:srgbClr val="36B0D0"/>
                </a:gs>
                <a:gs pos="100000">
                  <a:srgbClr val="33B3D5"/>
                </a:gs>
              </a:gsLst>
              <a:lin ang="16200038" scaled="0"/>
            </a:gradFill>
            <a:ln>
              <a:noFill/>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a:t>
              </a:r>
              <a:endParaRPr b="0" i="0" sz="1400" u="none" cap="none" strike="noStrike">
                <a:solidFill>
                  <a:srgbClr val="000000"/>
                </a:solidFill>
                <a:latin typeface="Arial"/>
                <a:ea typeface="Arial"/>
                <a:cs typeface="Arial"/>
                <a:sym typeface="Arial"/>
              </a:endParaRPr>
            </a:p>
          </p:txBody>
        </p:sp>
        <p:sp>
          <p:nvSpPr>
            <p:cNvPr id="96" name="Google Shape;96;p2"/>
            <p:cNvSpPr/>
            <p:nvPr/>
          </p:nvSpPr>
          <p:spPr>
            <a:xfrm>
              <a:off x="5321309" y="166473"/>
              <a:ext cx="1447800" cy="1282800"/>
            </a:xfrm>
            <a:prstGeom prst="ellipse">
              <a:avLst/>
            </a:prstGeom>
            <a:gradFill>
              <a:gsLst>
                <a:gs pos="0">
                  <a:srgbClr val="29859E"/>
                </a:gs>
                <a:gs pos="80000">
                  <a:srgbClr val="36B0D0"/>
                </a:gs>
                <a:gs pos="100000">
                  <a:srgbClr val="33B3D5"/>
                </a:gs>
              </a:gsLst>
              <a:lin ang="16200038" scaled="0"/>
            </a:gradFill>
            <a:ln>
              <a:noFill/>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uFill>
                    <a:noFill/>
                  </a:uFill>
                  <a:latin typeface="Comic Sans MS"/>
                  <a:ea typeface="Comic Sans MS"/>
                  <a:cs typeface="Comic Sans MS"/>
                  <a:sym typeface="Comic Sans MS"/>
                  <a:hlinkClick action="ppaction://hlinksldjump" r:id="rId4">
                    <a:extLst>
                      <a:ext uri="{A12FA001-AC4F-418D-AE19-62706E023703}">
                        <ahyp:hlinkClr val="tx"/>
                      </a:ext>
                    </a:extLst>
                  </a:hlinkClick>
                </a:rPr>
                <a:t>2</a:t>
              </a:r>
              <a:endParaRPr b="0" i="0" sz="1400" u="none" cap="none" strike="noStrike">
                <a:solidFill>
                  <a:schemeClr val="dk1"/>
                </a:solidFill>
                <a:latin typeface="Arial"/>
                <a:ea typeface="Arial"/>
                <a:cs typeface="Arial"/>
                <a:sym typeface="Arial"/>
              </a:endParaRPr>
            </a:p>
          </p:txBody>
        </p:sp>
        <p:sp>
          <p:nvSpPr>
            <p:cNvPr id="97" name="Google Shape;97;p2">
              <a:hlinkClick action="ppaction://hlinksldjump" r:id="rId5"/>
            </p:cNvPr>
            <p:cNvSpPr/>
            <p:nvPr/>
          </p:nvSpPr>
          <p:spPr>
            <a:xfrm>
              <a:off x="7861876" y="166473"/>
              <a:ext cx="1447800" cy="1282800"/>
            </a:xfrm>
            <a:prstGeom prst="ellipse">
              <a:avLst/>
            </a:prstGeom>
            <a:gradFill>
              <a:gsLst>
                <a:gs pos="0">
                  <a:srgbClr val="29859E"/>
                </a:gs>
                <a:gs pos="80000">
                  <a:srgbClr val="36B0D0"/>
                </a:gs>
                <a:gs pos="100000">
                  <a:srgbClr val="33B3D5"/>
                </a:gs>
              </a:gsLst>
              <a:lin ang="16200038" scaled="0"/>
            </a:gradFill>
            <a:ln>
              <a:noFill/>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3</a:t>
              </a:r>
              <a:endParaRPr b="0" i="0" sz="1400" u="none" cap="none" strike="noStrike">
                <a:solidFill>
                  <a:srgbClr val="000000"/>
                </a:solidFill>
                <a:latin typeface="Arial"/>
                <a:ea typeface="Arial"/>
                <a:cs typeface="Arial"/>
                <a:sym typeface="Arial"/>
              </a:endParaRPr>
            </a:p>
          </p:txBody>
        </p:sp>
        <p:sp>
          <p:nvSpPr>
            <p:cNvPr id="98" name="Google Shape;98;p2">
              <a:hlinkClick action="ppaction://hlinksldjump" r:id="rId6"/>
            </p:cNvPr>
            <p:cNvSpPr/>
            <p:nvPr/>
          </p:nvSpPr>
          <p:spPr>
            <a:xfrm>
              <a:off x="2934551" y="2488598"/>
              <a:ext cx="1447800" cy="1282800"/>
            </a:xfrm>
            <a:prstGeom prst="ellipse">
              <a:avLst/>
            </a:prstGeom>
            <a:gradFill>
              <a:gsLst>
                <a:gs pos="0">
                  <a:srgbClr val="29859E"/>
                </a:gs>
                <a:gs pos="80000">
                  <a:srgbClr val="36B0D0"/>
                </a:gs>
                <a:gs pos="100000">
                  <a:srgbClr val="33B3D5"/>
                </a:gs>
              </a:gsLst>
              <a:lin ang="16200038" scaled="0"/>
            </a:gradFill>
            <a:ln>
              <a:noFill/>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4</a:t>
              </a:r>
              <a:endParaRPr b="0" i="0" sz="1400" u="none" cap="none" strike="noStrike">
                <a:solidFill>
                  <a:srgbClr val="000000"/>
                </a:solidFill>
                <a:latin typeface="Arial"/>
                <a:ea typeface="Arial"/>
                <a:cs typeface="Arial"/>
                <a:sym typeface="Arial"/>
              </a:endParaRPr>
            </a:p>
          </p:txBody>
        </p:sp>
        <p:sp>
          <p:nvSpPr>
            <p:cNvPr id="99" name="Google Shape;99;p2">
              <a:hlinkClick action="ppaction://hlinksldjump" r:id="rId7"/>
            </p:cNvPr>
            <p:cNvSpPr/>
            <p:nvPr/>
          </p:nvSpPr>
          <p:spPr>
            <a:xfrm>
              <a:off x="5321306" y="2488598"/>
              <a:ext cx="1447800" cy="1282800"/>
            </a:xfrm>
            <a:prstGeom prst="ellipse">
              <a:avLst/>
            </a:prstGeom>
            <a:gradFill>
              <a:gsLst>
                <a:gs pos="0">
                  <a:srgbClr val="29859E"/>
                </a:gs>
                <a:gs pos="80000">
                  <a:srgbClr val="36B0D0"/>
                </a:gs>
                <a:gs pos="100000">
                  <a:srgbClr val="33B3D5"/>
                </a:gs>
              </a:gsLst>
              <a:lin ang="16200038" scaled="0"/>
            </a:gradFill>
            <a:ln>
              <a:noFill/>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5</a:t>
              </a:r>
              <a:endParaRPr b="0" i="0" sz="1400" u="none" cap="none" strike="noStrike">
                <a:solidFill>
                  <a:srgbClr val="000000"/>
                </a:solidFill>
                <a:latin typeface="Arial"/>
                <a:ea typeface="Arial"/>
                <a:cs typeface="Arial"/>
                <a:sym typeface="Arial"/>
              </a:endParaRPr>
            </a:p>
          </p:txBody>
        </p:sp>
        <p:sp>
          <p:nvSpPr>
            <p:cNvPr id="100" name="Google Shape;100;p2"/>
            <p:cNvSpPr/>
            <p:nvPr/>
          </p:nvSpPr>
          <p:spPr>
            <a:xfrm>
              <a:off x="7861863" y="2488600"/>
              <a:ext cx="1447800" cy="1282800"/>
            </a:xfrm>
            <a:prstGeom prst="ellipse">
              <a:avLst/>
            </a:prstGeom>
            <a:gradFill>
              <a:gsLst>
                <a:gs pos="0">
                  <a:srgbClr val="29859E"/>
                </a:gs>
                <a:gs pos="80000">
                  <a:srgbClr val="36B0D0"/>
                </a:gs>
                <a:gs pos="100000">
                  <a:srgbClr val="33B3D5"/>
                </a:gs>
              </a:gsLst>
              <a:lin ang="16200038" scaled="0"/>
            </a:gradFill>
            <a:ln>
              <a:noFill/>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cap="none" strike="noStrike">
                  <a:solidFill>
                    <a:schemeClr val="dk1"/>
                  </a:solidFill>
                  <a:uFill>
                    <a:noFill/>
                  </a:uFill>
                  <a:latin typeface="Comic Sans MS"/>
                  <a:ea typeface="Comic Sans MS"/>
                  <a:cs typeface="Comic Sans MS"/>
                  <a:sym typeface="Comic Sans MS"/>
                  <a:hlinkClick action="ppaction://hlinksldjump" r:id="rId8">
                    <a:extLst>
                      <a:ext uri="{A12FA001-AC4F-418D-AE19-62706E023703}">
                        <ahyp:hlinkClr val="tx"/>
                      </a:ext>
                    </a:extLst>
                  </a:hlinkClick>
                </a:rPr>
                <a:t>6</a:t>
              </a:r>
              <a:endParaRPr b="0" i="0" sz="1400" cap="none" strike="noStrike">
                <a:solidFill>
                  <a:schemeClr val="dk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3"/>
          <p:cNvSpPr txBox="1"/>
          <p:nvPr>
            <p:ph type="title"/>
          </p:nvPr>
        </p:nvSpPr>
        <p:spPr>
          <a:xfrm>
            <a:off x="621957" y="114001"/>
            <a:ext cx="10972800" cy="86218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Yes Let’s</a:t>
            </a:r>
            <a:endParaRPr/>
          </a:p>
        </p:txBody>
      </p:sp>
      <p:sp>
        <p:nvSpPr>
          <p:cNvPr id="106" name="Google Shape;106;p3"/>
          <p:cNvSpPr txBox="1"/>
          <p:nvPr>
            <p:ph idx="1" type="body"/>
          </p:nvPr>
        </p:nvSpPr>
        <p:spPr>
          <a:xfrm>
            <a:off x="234779" y="1013254"/>
            <a:ext cx="11662376" cy="567803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sz="1100">
              <a:latin typeface="Arial"/>
              <a:ea typeface="Arial"/>
              <a:cs typeface="Arial"/>
              <a:sym typeface="Arial"/>
            </a:endParaRPr>
          </a:p>
          <a:p>
            <a:pPr indent="0" lvl="0" marL="457200" rtl="0" algn="l">
              <a:spcBef>
                <a:spcPts val="0"/>
              </a:spcBef>
              <a:spcAft>
                <a:spcPts val="0"/>
              </a:spcAft>
              <a:buNone/>
            </a:pPr>
            <a:r>
              <a:t/>
            </a:r>
            <a:endParaRPr sz="1100">
              <a:latin typeface="Arial"/>
              <a:ea typeface="Arial"/>
              <a:cs typeface="Arial"/>
              <a:sym typeface="Arial"/>
            </a:endParaRPr>
          </a:p>
          <a:p>
            <a:pPr indent="-457200" lvl="0" marL="457200" rtl="0" algn="l">
              <a:spcBef>
                <a:spcPts val="0"/>
              </a:spcBef>
              <a:spcAft>
                <a:spcPts val="0"/>
              </a:spcAft>
              <a:buSzPts val="3600"/>
              <a:buChar char="•"/>
            </a:pPr>
            <a:r>
              <a:rPr b="1" lang="en-GB" sz="3600">
                <a:latin typeface="Arial"/>
                <a:ea typeface="Arial"/>
                <a:cs typeface="Arial"/>
                <a:sym typeface="Arial"/>
              </a:rPr>
              <a:t>Students space themselves out around the room. </a:t>
            </a:r>
            <a:endParaRPr b="1" sz="3600">
              <a:latin typeface="Arial"/>
              <a:ea typeface="Arial"/>
              <a:cs typeface="Arial"/>
              <a:sym typeface="Arial"/>
            </a:endParaRPr>
          </a:p>
          <a:p>
            <a:pPr indent="-457200" lvl="0" marL="457200" rtl="0" algn="l">
              <a:spcBef>
                <a:spcPts val="0"/>
              </a:spcBef>
              <a:spcAft>
                <a:spcPts val="0"/>
              </a:spcAft>
              <a:buSzPts val="3600"/>
              <a:buChar char="•"/>
            </a:pPr>
            <a:r>
              <a:rPr b="1" lang="en-GB" sz="3600">
                <a:latin typeface="Arial"/>
                <a:ea typeface="Arial"/>
                <a:cs typeface="Arial"/>
                <a:sym typeface="Arial"/>
              </a:rPr>
              <a:t>The teacher or a student calls out an activity for everyone to mime. </a:t>
            </a:r>
            <a:endParaRPr b="1" sz="3600">
              <a:latin typeface="Arial"/>
              <a:ea typeface="Arial"/>
              <a:cs typeface="Arial"/>
              <a:sym typeface="Arial"/>
            </a:endParaRPr>
          </a:p>
          <a:p>
            <a:pPr indent="-457200" lvl="0" marL="457200" rtl="0" algn="l">
              <a:spcBef>
                <a:spcPts val="0"/>
              </a:spcBef>
              <a:spcAft>
                <a:spcPts val="0"/>
              </a:spcAft>
              <a:buSzPts val="3600"/>
              <a:buChar char="•"/>
            </a:pPr>
            <a:r>
              <a:rPr b="1" lang="en-GB" sz="3600">
                <a:latin typeface="Arial"/>
                <a:ea typeface="Arial"/>
                <a:cs typeface="Arial"/>
                <a:sym typeface="Arial"/>
              </a:rPr>
              <a:t>The rest of the class calls out, “Yes Let’s!” Then they start to mime the same action. </a:t>
            </a:r>
            <a:endParaRPr b="1" sz="3600">
              <a:latin typeface="Arial"/>
              <a:ea typeface="Arial"/>
              <a:cs typeface="Arial"/>
              <a:sym typeface="Arial"/>
            </a:endParaRPr>
          </a:p>
          <a:p>
            <a:pPr indent="-457200" lvl="0" marL="457200" rtl="0" algn="l">
              <a:spcBef>
                <a:spcPts val="0"/>
              </a:spcBef>
              <a:spcAft>
                <a:spcPts val="0"/>
              </a:spcAft>
              <a:buSzPts val="3600"/>
              <a:buChar char="•"/>
            </a:pPr>
            <a:r>
              <a:rPr b="1" lang="en-GB" sz="3600">
                <a:latin typeface="Arial"/>
                <a:ea typeface="Arial"/>
                <a:cs typeface="Arial"/>
                <a:sym typeface="Arial"/>
              </a:rPr>
              <a:t>They continue to do this until someone else calls out a different action, which is accepted by everyone calling out, “Yes Let’s!”</a:t>
            </a:r>
            <a:endParaRPr b="1" sz="3600">
              <a:latin typeface="Arial"/>
              <a:ea typeface="Arial"/>
              <a:cs typeface="Arial"/>
              <a:sym typeface="Arial"/>
            </a:endParaRPr>
          </a:p>
          <a:p>
            <a:pPr indent="0" lvl="0" marL="457200" rtl="0" algn="l">
              <a:spcBef>
                <a:spcPts val="0"/>
              </a:spcBef>
              <a:spcAft>
                <a:spcPts val="0"/>
              </a:spcAft>
              <a:buNone/>
            </a:pPr>
            <a:r>
              <a:t/>
            </a:r>
            <a:endParaRPr b="1"/>
          </a:p>
        </p:txBody>
      </p:sp>
      <p:sp>
        <p:nvSpPr>
          <p:cNvPr id="107" name="Google Shape;107;p3">
            <a:hlinkClick action="ppaction://hlinksldjump" r:id="rId3"/>
          </p:cNvPr>
          <p:cNvSpPr/>
          <p:nvPr/>
        </p:nvSpPr>
        <p:spPr>
          <a:xfrm>
            <a:off x="9331755" y="240078"/>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Blob</a:t>
            </a:r>
            <a:endParaRPr/>
          </a:p>
        </p:txBody>
      </p:sp>
      <p:sp>
        <p:nvSpPr>
          <p:cNvPr id="113" name="Google Shape;113;p5"/>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fontScale="47500" lnSpcReduction="20000"/>
          </a:bodyPr>
          <a:lstStyle/>
          <a:p>
            <a:pPr indent="-392985" lvl="0" marL="457200" rtl="0" algn="l">
              <a:spcBef>
                <a:spcPts val="0"/>
              </a:spcBef>
              <a:spcAft>
                <a:spcPts val="0"/>
              </a:spcAft>
              <a:buSzPct val="100000"/>
              <a:buChar char="•"/>
            </a:pPr>
            <a:r>
              <a:rPr b="1" lang="en-GB" sz="5450"/>
              <a:t>Walk  around the room in random directions, changing direction if you are about to walk into someone. </a:t>
            </a:r>
            <a:endParaRPr sz="5450"/>
          </a:p>
          <a:p>
            <a:pPr indent="-392985" lvl="0" marL="457200" rtl="0" algn="l">
              <a:spcBef>
                <a:spcPts val="1192"/>
              </a:spcBef>
              <a:spcAft>
                <a:spcPts val="0"/>
              </a:spcAft>
              <a:buSzPct val="100000"/>
              <a:buChar char="•"/>
            </a:pPr>
            <a:r>
              <a:rPr b="1" lang="en-GB" sz="5450"/>
              <a:t>When you hear a call like, “3 arms” you must partner up so there are three arms connected.</a:t>
            </a:r>
            <a:endParaRPr sz="5450"/>
          </a:p>
          <a:p>
            <a:pPr indent="-392985" lvl="0" marL="457200" rtl="0" algn="l">
              <a:spcBef>
                <a:spcPts val="1192"/>
              </a:spcBef>
              <a:spcAft>
                <a:spcPts val="0"/>
              </a:spcAft>
              <a:buSzPct val="100000"/>
              <a:buChar char="•"/>
            </a:pPr>
            <a:r>
              <a:rPr b="1" lang="en-GB" sz="5450"/>
              <a:t>You will be asked to walk around the room again.</a:t>
            </a:r>
            <a:endParaRPr b="1" sz="5450"/>
          </a:p>
          <a:p>
            <a:pPr indent="-392985" lvl="0" marL="457200" rtl="0" algn="l">
              <a:spcBef>
                <a:spcPts val="1192"/>
              </a:spcBef>
              <a:spcAft>
                <a:spcPts val="0"/>
              </a:spcAft>
              <a:buSzPct val="100000"/>
              <a:buChar char="•"/>
            </a:pPr>
            <a:r>
              <a:rPr b="1" lang="en-GB" sz="5450"/>
              <a:t>When you hear a call again, you have to find a new partner – you can’t partner up with the same people twice.</a:t>
            </a:r>
            <a:endParaRPr b="1" sz="5450"/>
          </a:p>
          <a:p>
            <a:pPr indent="-392985" lvl="0" marL="457200" rtl="0" algn="l">
              <a:spcBef>
                <a:spcPts val="1192"/>
              </a:spcBef>
              <a:spcAft>
                <a:spcPts val="0"/>
              </a:spcAft>
              <a:buSzPct val="100000"/>
              <a:buChar char="•"/>
            </a:pPr>
            <a:r>
              <a:rPr b="1" lang="en-GB" sz="5450"/>
              <a:t>The last to partner up or if you are unable to join a group, you are out.</a:t>
            </a:r>
            <a:endParaRPr b="1" sz="5450"/>
          </a:p>
          <a:p>
            <a:pPr indent="-392985" lvl="0" marL="457200" rtl="0" algn="l">
              <a:spcBef>
                <a:spcPts val="1192"/>
              </a:spcBef>
              <a:spcAft>
                <a:spcPts val="0"/>
              </a:spcAft>
              <a:buSzPct val="100000"/>
              <a:buChar char="•"/>
            </a:pPr>
            <a:r>
              <a:rPr b="1" lang="en-GB" sz="5450"/>
              <a:t>Variation - You could call topic related ideas, equations, letters to spell a word. </a:t>
            </a:r>
            <a:endParaRPr sz="5450"/>
          </a:p>
          <a:p>
            <a:pPr indent="0" lvl="0" marL="457200" rtl="0" algn="l">
              <a:lnSpc>
                <a:spcPct val="100000"/>
              </a:lnSpc>
              <a:spcBef>
                <a:spcPts val="2400"/>
              </a:spcBef>
              <a:spcAft>
                <a:spcPts val="0"/>
              </a:spcAft>
              <a:buNone/>
            </a:pPr>
            <a:r>
              <a:t/>
            </a:r>
            <a:endParaRPr b="1"/>
          </a:p>
        </p:txBody>
      </p:sp>
      <p:sp>
        <p:nvSpPr>
          <p:cNvPr id="114" name="Google Shape;114;p5">
            <a:hlinkClick action="ppaction://hlinksldjump" r:id="rId3"/>
          </p:cNvPr>
          <p:cNvSpPr/>
          <p:nvPr/>
        </p:nvSpPr>
        <p:spPr>
          <a:xfrm>
            <a:off x="9356467"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type="title"/>
          </p:nvPr>
        </p:nvSpPr>
        <p:spPr>
          <a:xfrm>
            <a:off x="609600" y="274638"/>
            <a:ext cx="10972800" cy="89925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Sneak</a:t>
            </a:r>
            <a:endParaRPr/>
          </a:p>
        </p:txBody>
      </p:sp>
      <p:sp>
        <p:nvSpPr>
          <p:cNvPr id="120" name="Google Shape;120;p6"/>
          <p:cNvSpPr txBox="1"/>
          <p:nvPr>
            <p:ph idx="1" type="body"/>
          </p:nvPr>
        </p:nvSpPr>
        <p:spPr>
          <a:xfrm>
            <a:off x="259492" y="1198605"/>
            <a:ext cx="11697730" cy="54864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lnSpc>
                <a:spcPct val="100000"/>
              </a:lnSpc>
              <a:spcBef>
                <a:spcPts val="0"/>
              </a:spcBef>
              <a:spcAft>
                <a:spcPts val="0"/>
              </a:spcAft>
              <a:buClr>
                <a:schemeClr val="dk1"/>
              </a:buClr>
              <a:buSzPct val="100000"/>
              <a:buChar char="•"/>
            </a:pPr>
            <a:r>
              <a:rPr b="1" lang="en-GB"/>
              <a:t>One person is the “Protector” and faces a wall. </a:t>
            </a:r>
            <a:endParaRPr/>
          </a:p>
          <a:p>
            <a:pPr indent="-327660" lvl="0" marL="342900" rtl="0" algn="l">
              <a:lnSpc>
                <a:spcPct val="100000"/>
              </a:lnSpc>
              <a:spcBef>
                <a:spcPts val="640"/>
              </a:spcBef>
              <a:spcAft>
                <a:spcPts val="0"/>
              </a:spcAft>
              <a:buClr>
                <a:schemeClr val="dk1"/>
              </a:buClr>
              <a:buSzPct val="100000"/>
              <a:buChar char="•"/>
            </a:pPr>
            <a:r>
              <a:rPr b="1" lang="en-GB"/>
              <a:t>The rest of the group start at the other end of the room, then try to creep up on the “Protector” and steal the keys or object. </a:t>
            </a:r>
            <a:endParaRPr/>
          </a:p>
          <a:p>
            <a:pPr indent="-327660" lvl="0" marL="342900" rtl="0" algn="l">
              <a:lnSpc>
                <a:spcPct val="100000"/>
              </a:lnSpc>
              <a:spcBef>
                <a:spcPts val="640"/>
              </a:spcBef>
              <a:spcAft>
                <a:spcPts val="0"/>
              </a:spcAft>
              <a:buClr>
                <a:schemeClr val="dk1"/>
              </a:buClr>
              <a:buSzPct val="100000"/>
              <a:buChar char="•"/>
            </a:pPr>
            <a:r>
              <a:rPr b="1" lang="en-GB"/>
              <a:t>However, at any moment,  the “Protector” can turn around suddenly. If they see anyone moving, they point at them and that person must return to the start. </a:t>
            </a:r>
            <a:endParaRPr/>
          </a:p>
          <a:p>
            <a:pPr indent="-327660" lvl="0" marL="342900" rtl="0" algn="l">
              <a:lnSpc>
                <a:spcPct val="100000"/>
              </a:lnSpc>
              <a:spcBef>
                <a:spcPts val="640"/>
              </a:spcBef>
              <a:spcAft>
                <a:spcPts val="0"/>
              </a:spcAft>
              <a:buClr>
                <a:schemeClr val="dk1"/>
              </a:buClr>
              <a:buSzPct val="100000"/>
              <a:buChar char="•"/>
            </a:pPr>
            <a:r>
              <a:rPr b="1" lang="en-GB"/>
              <a:t>No-one is allowed to move while they are being watched.</a:t>
            </a:r>
            <a:endParaRPr/>
          </a:p>
          <a:p>
            <a:pPr indent="-327660" lvl="0" marL="342900" rtl="0" algn="l">
              <a:lnSpc>
                <a:spcPct val="100000"/>
              </a:lnSpc>
              <a:spcBef>
                <a:spcPts val="640"/>
              </a:spcBef>
              <a:spcAft>
                <a:spcPts val="0"/>
              </a:spcAft>
              <a:buClr>
                <a:schemeClr val="dk1"/>
              </a:buClr>
              <a:buSzPct val="100000"/>
              <a:buChar char="•"/>
            </a:pPr>
            <a:r>
              <a:rPr b="1" lang="en-GB"/>
              <a:t>Whoever manages to steal the keys or object becomes the “Protector” and the game starts again.</a:t>
            </a:r>
            <a:endParaRPr b="1"/>
          </a:p>
          <a:p>
            <a:pPr indent="-334327" lvl="0" marL="342900" rtl="0" algn="l">
              <a:lnSpc>
                <a:spcPct val="100000"/>
              </a:lnSpc>
              <a:spcBef>
                <a:spcPts val="0"/>
              </a:spcBef>
              <a:spcAft>
                <a:spcPts val="0"/>
              </a:spcAft>
              <a:buSzPct val="46236"/>
              <a:buChar char="•"/>
            </a:pPr>
            <a:r>
              <a:rPr b="1" lang="en-GB"/>
              <a:t>Variation - Work in groups to sneak up on the “Protector” and remove the keys or object back to the start without being called out. The “Protector” will get three guesses who has the keys or object. </a:t>
            </a:r>
            <a:endParaRPr b="1" sz="3416"/>
          </a:p>
          <a:p>
            <a:pPr indent="0" lvl="0" marL="342900" rtl="0" algn="l">
              <a:lnSpc>
                <a:spcPct val="100000"/>
              </a:lnSpc>
              <a:spcBef>
                <a:spcPts val="640"/>
              </a:spcBef>
              <a:spcAft>
                <a:spcPts val="0"/>
              </a:spcAft>
              <a:buSzPct val="60810"/>
              <a:buNone/>
            </a:pPr>
            <a:r>
              <a:t/>
            </a:r>
            <a:endParaRPr b="1"/>
          </a:p>
        </p:txBody>
      </p:sp>
      <p:sp>
        <p:nvSpPr>
          <p:cNvPr id="121" name="Google Shape;121;p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7"/>
          <p:cNvSpPr txBox="1"/>
          <p:nvPr>
            <p:ph type="title"/>
          </p:nvPr>
        </p:nvSpPr>
        <p:spPr>
          <a:xfrm>
            <a:off x="564080" y="-5448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Follow the Leader</a:t>
            </a:r>
            <a:endParaRPr/>
          </a:p>
        </p:txBody>
      </p:sp>
      <p:sp>
        <p:nvSpPr>
          <p:cNvPr id="127" name="Google Shape;127;p7"/>
          <p:cNvSpPr txBox="1"/>
          <p:nvPr>
            <p:ph idx="1" type="body"/>
          </p:nvPr>
        </p:nvSpPr>
        <p:spPr>
          <a:xfrm>
            <a:off x="142504" y="1088514"/>
            <a:ext cx="11804077" cy="5571777"/>
          </a:xfrm>
          <a:prstGeom prst="rect">
            <a:avLst/>
          </a:prstGeom>
          <a:noFill/>
          <a:ln>
            <a:noFill/>
          </a:ln>
        </p:spPr>
        <p:txBody>
          <a:bodyPr anchorCtr="0" anchor="t" bIns="45700" lIns="91425" spcFirstLastPara="1" rIns="91425" wrap="square" tIns="45700">
            <a:normAutofit/>
          </a:bodyPr>
          <a:lstStyle/>
          <a:p>
            <a:pPr indent="0" lvl="0" marL="457200" marR="6096" rtl="0" algn="l">
              <a:lnSpc>
                <a:spcPct val="115000"/>
              </a:lnSpc>
              <a:spcBef>
                <a:spcPts val="432"/>
              </a:spcBef>
              <a:spcAft>
                <a:spcPts val="0"/>
              </a:spcAft>
              <a:buNone/>
            </a:pPr>
            <a:r>
              <a:t/>
            </a:r>
            <a:endParaRPr b="1" sz="3600">
              <a:latin typeface="Arial"/>
              <a:ea typeface="Arial"/>
              <a:cs typeface="Arial"/>
              <a:sym typeface="Arial"/>
            </a:endParaRPr>
          </a:p>
          <a:p>
            <a:pPr indent="-457200" lvl="0" marL="457200" marR="6096" rtl="0" algn="l">
              <a:lnSpc>
                <a:spcPct val="115000"/>
              </a:lnSpc>
              <a:spcBef>
                <a:spcPts val="432"/>
              </a:spcBef>
              <a:spcAft>
                <a:spcPts val="0"/>
              </a:spcAft>
              <a:buSzPts val="3600"/>
              <a:buChar char="•"/>
            </a:pPr>
            <a:r>
              <a:rPr b="1" lang="en-GB" sz="3600">
                <a:latin typeface="Arial"/>
                <a:ea typeface="Arial"/>
                <a:cs typeface="Arial"/>
                <a:sym typeface="Arial"/>
              </a:rPr>
              <a:t>Students form a line, one behind the other. </a:t>
            </a:r>
            <a:endParaRPr b="1" sz="3600">
              <a:latin typeface="Arial"/>
              <a:ea typeface="Arial"/>
              <a:cs typeface="Arial"/>
              <a:sym typeface="Arial"/>
            </a:endParaRPr>
          </a:p>
          <a:p>
            <a:pPr indent="-457200" lvl="0" marL="457200" marR="6096" rtl="0" algn="l">
              <a:lnSpc>
                <a:spcPct val="115000"/>
              </a:lnSpc>
              <a:spcBef>
                <a:spcPts val="0"/>
              </a:spcBef>
              <a:spcAft>
                <a:spcPts val="0"/>
              </a:spcAft>
              <a:buSzPts val="3600"/>
              <a:buChar char="•"/>
            </a:pPr>
            <a:r>
              <a:rPr b="1" lang="en-GB" sz="3600">
                <a:latin typeface="Arial"/>
                <a:ea typeface="Arial"/>
                <a:cs typeface="Arial"/>
                <a:sym typeface="Arial"/>
              </a:rPr>
              <a:t>The leader makes a movement and the rest copy. </a:t>
            </a:r>
            <a:endParaRPr b="1" sz="3600">
              <a:latin typeface="Arial"/>
              <a:ea typeface="Arial"/>
              <a:cs typeface="Arial"/>
              <a:sym typeface="Arial"/>
            </a:endParaRPr>
          </a:p>
          <a:p>
            <a:pPr indent="-457200" lvl="0" marL="457200" marR="6096" rtl="0" algn="l">
              <a:lnSpc>
                <a:spcPct val="115000"/>
              </a:lnSpc>
              <a:spcBef>
                <a:spcPts val="0"/>
              </a:spcBef>
              <a:spcAft>
                <a:spcPts val="0"/>
              </a:spcAft>
              <a:buSzPts val="3600"/>
              <a:buChar char="•"/>
            </a:pPr>
            <a:r>
              <a:rPr b="1" lang="en-GB" sz="3600">
                <a:latin typeface="Arial"/>
                <a:ea typeface="Arial"/>
                <a:cs typeface="Arial"/>
                <a:sym typeface="Arial"/>
              </a:rPr>
              <a:t>After a while the leader drops off and a new leader takes over gradually changing into a new movement. </a:t>
            </a:r>
            <a:endParaRPr b="1" sz="3600">
              <a:latin typeface="Arial"/>
              <a:ea typeface="Arial"/>
              <a:cs typeface="Arial"/>
              <a:sym typeface="Arial"/>
            </a:endParaRPr>
          </a:p>
          <a:p>
            <a:pPr indent="0" lvl="0" marL="457200" marR="6096" rtl="0" algn="l">
              <a:lnSpc>
                <a:spcPct val="115000"/>
              </a:lnSpc>
              <a:spcBef>
                <a:spcPts val="432"/>
              </a:spcBef>
              <a:spcAft>
                <a:spcPts val="0"/>
              </a:spcAft>
              <a:buNone/>
            </a:pPr>
            <a:r>
              <a:t/>
            </a:r>
            <a:endParaRPr b="1" sz="3600">
              <a:latin typeface="Arial"/>
              <a:ea typeface="Arial"/>
              <a:cs typeface="Arial"/>
              <a:sym typeface="Arial"/>
            </a:endParaRPr>
          </a:p>
          <a:p>
            <a:pPr indent="-457200" lvl="0" marL="457200" marR="6096" rtl="0" algn="l">
              <a:lnSpc>
                <a:spcPct val="115000"/>
              </a:lnSpc>
              <a:spcBef>
                <a:spcPts val="432"/>
              </a:spcBef>
              <a:spcAft>
                <a:spcPts val="0"/>
              </a:spcAft>
              <a:buSzPts val="3600"/>
              <a:buChar char="•"/>
            </a:pPr>
            <a:r>
              <a:rPr b="1" lang="en-GB" sz="3600">
                <a:latin typeface="Arial"/>
                <a:ea typeface="Arial"/>
                <a:cs typeface="Arial"/>
                <a:sym typeface="Arial"/>
              </a:rPr>
              <a:t>Next: Add a sound with the movement.</a:t>
            </a:r>
            <a:endParaRPr b="1" sz="3600"/>
          </a:p>
        </p:txBody>
      </p:sp>
      <p:sp>
        <p:nvSpPr>
          <p:cNvPr id="128" name="Google Shape;128;p7">
            <a:hlinkClick action="ppaction://hlinksldjump" r:id="rId3"/>
          </p:cNvPr>
          <p:cNvSpPr/>
          <p:nvPr/>
        </p:nvSpPr>
        <p:spPr>
          <a:xfrm>
            <a:off x="9381181"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0"/>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I Spy</a:t>
            </a:r>
            <a:endParaRPr/>
          </a:p>
        </p:txBody>
      </p:sp>
      <p:sp>
        <p:nvSpPr>
          <p:cNvPr id="134" name="Google Shape;134;p10"/>
          <p:cNvSpPr txBox="1"/>
          <p:nvPr>
            <p:ph idx="1" type="body"/>
          </p:nvPr>
        </p:nvSpPr>
        <p:spPr>
          <a:xfrm>
            <a:off x="233062" y="1143000"/>
            <a:ext cx="11511634" cy="5496353"/>
          </a:xfrm>
          <a:prstGeom prst="rect">
            <a:avLst/>
          </a:prstGeom>
          <a:noFill/>
          <a:ln>
            <a:noFill/>
          </a:ln>
        </p:spPr>
        <p:txBody>
          <a:bodyPr anchorCtr="0" anchor="t" bIns="45700" lIns="91425" spcFirstLastPara="1" rIns="91425" wrap="square" tIns="45700">
            <a:normAutofit/>
          </a:bodyPr>
          <a:lstStyle/>
          <a:p>
            <a:pPr indent="-381000" lvl="0" marL="457200" rtl="0" algn="l">
              <a:lnSpc>
                <a:spcPct val="115000"/>
              </a:lnSpc>
              <a:spcBef>
                <a:spcPts val="1200"/>
              </a:spcBef>
              <a:spcAft>
                <a:spcPts val="0"/>
              </a:spcAft>
              <a:buSzPts val="2400"/>
              <a:buChar char="•"/>
            </a:pPr>
            <a:r>
              <a:rPr b="1" lang="en-GB" sz="2400">
                <a:latin typeface="Arial"/>
                <a:ea typeface="Arial"/>
                <a:cs typeface="Arial"/>
                <a:sym typeface="Arial"/>
              </a:rPr>
              <a:t>Use pictures given to the students (or in random magazines or books). Or with objects places around the room. Or maybe just in your normal classroom.</a:t>
            </a:r>
            <a:endParaRPr b="1" sz="2400">
              <a:latin typeface="Arial"/>
              <a:ea typeface="Arial"/>
              <a:cs typeface="Arial"/>
              <a:sym typeface="Arial"/>
            </a:endParaRPr>
          </a:p>
          <a:p>
            <a:pPr indent="-381000" lvl="0" marL="457200" rtl="0" algn="l">
              <a:lnSpc>
                <a:spcPct val="115000"/>
              </a:lnSpc>
              <a:spcBef>
                <a:spcPts val="0"/>
              </a:spcBef>
              <a:spcAft>
                <a:spcPts val="0"/>
              </a:spcAft>
              <a:buSzPts val="2400"/>
              <a:buChar char="•"/>
            </a:pPr>
            <a:r>
              <a:rPr b="1" lang="en-GB" sz="2400">
                <a:latin typeface="Arial"/>
                <a:ea typeface="Arial"/>
                <a:cs typeface="Arial"/>
                <a:sym typeface="Arial"/>
              </a:rPr>
              <a:t>The teacher gives an instruction on what is to be I Spied and then sets the timer. </a:t>
            </a:r>
            <a:r>
              <a:rPr b="1" lang="en-GB" sz="2400">
                <a:latin typeface="Arial"/>
                <a:ea typeface="Arial"/>
                <a:cs typeface="Arial"/>
                <a:sym typeface="Arial"/>
              </a:rPr>
              <a:t>For example: Something red</a:t>
            </a:r>
            <a:endParaRPr b="1" sz="2400">
              <a:latin typeface="Arial"/>
              <a:ea typeface="Arial"/>
              <a:cs typeface="Arial"/>
              <a:sym typeface="Arial"/>
            </a:endParaRPr>
          </a:p>
          <a:p>
            <a:pPr indent="-381000" lvl="0" marL="457200" rtl="0" algn="l">
              <a:lnSpc>
                <a:spcPct val="115000"/>
              </a:lnSpc>
              <a:spcBef>
                <a:spcPts val="0"/>
              </a:spcBef>
              <a:spcAft>
                <a:spcPts val="0"/>
              </a:spcAft>
              <a:buSzPts val="2400"/>
              <a:buChar char="•"/>
            </a:pPr>
            <a:r>
              <a:rPr b="1" lang="en-GB" sz="2400">
                <a:latin typeface="Arial"/>
                <a:ea typeface="Arial"/>
                <a:cs typeface="Arial"/>
                <a:sym typeface="Arial"/>
              </a:rPr>
              <a:t>The students quickly try to find the object in their picture or in the room. The first back to the teacher with the object wins the round. You could allow students to keep coming up until the timer has run out. </a:t>
            </a:r>
            <a:endParaRPr b="1" sz="2400">
              <a:latin typeface="Arial"/>
              <a:ea typeface="Arial"/>
              <a:cs typeface="Arial"/>
              <a:sym typeface="Arial"/>
            </a:endParaRPr>
          </a:p>
          <a:p>
            <a:pPr indent="-381000" lvl="0" marL="457200" rtl="0" algn="l">
              <a:lnSpc>
                <a:spcPct val="115000"/>
              </a:lnSpc>
              <a:spcBef>
                <a:spcPts val="0"/>
              </a:spcBef>
              <a:spcAft>
                <a:spcPts val="0"/>
              </a:spcAft>
              <a:buSzPts val="2400"/>
              <a:buChar char="•"/>
            </a:pPr>
            <a:r>
              <a:rPr b="1" lang="en-GB" sz="2400">
                <a:latin typeface="Arial"/>
                <a:ea typeface="Arial"/>
                <a:cs typeface="Arial"/>
                <a:sym typeface="Arial"/>
              </a:rPr>
              <a:t>If a student is the only one with an object they could get 2 points, if  someone else has it they get one point each. If they do not find anything then they get 0 points. </a:t>
            </a:r>
            <a:endParaRPr b="1" sz="2400">
              <a:latin typeface="Arial"/>
              <a:ea typeface="Arial"/>
              <a:cs typeface="Arial"/>
              <a:sym typeface="Arial"/>
            </a:endParaRPr>
          </a:p>
          <a:p>
            <a:pPr indent="-307340" lvl="0" marL="342900" rtl="0" algn="l">
              <a:lnSpc>
                <a:spcPct val="100000"/>
              </a:lnSpc>
              <a:spcBef>
                <a:spcPts val="1192"/>
              </a:spcBef>
              <a:spcAft>
                <a:spcPts val="0"/>
              </a:spcAft>
              <a:buSzPts val="2400"/>
              <a:buChar char="•"/>
            </a:pPr>
            <a:r>
              <a:rPr b="1" lang="en-GB" sz="2400"/>
              <a:t>Can be played in groups or individually.</a:t>
            </a:r>
            <a:endParaRPr b="1" sz="2400"/>
          </a:p>
        </p:txBody>
      </p:sp>
      <p:sp>
        <p:nvSpPr>
          <p:cNvPr id="135" name="Google Shape;135;p10">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3"/>
          <p:cNvSpPr txBox="1"/>
          <p:nvPr>
            <p:ph type="title"/>
          </p:nvPr>
        </p:nvSpPr>
        <p:spPr>
          <a:xfrm>
            <a:off x="621957" y="141717"/>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Traffic Lights</a:t>
            </a:r>
            <a:endParaRPr/>
          </a:p>
        </p:txBody>
      </p:sp>
      <p:sp>
        <p:nvSpPr>
          <p:cNvPr id="141" name="Google Shape;141;p13"/>
          <p:cNvSpPr txBox="1"/>
          <p:nvPr>
            <p:ph idx="1" type="body"/>
          </p:nvPr>
        </p:nvSpPr>
        <p:spPr>
          <a:xfrm>
            <a:off x="387178" y="1248033"/>
            <a:ext cx="10972800" cy="5325762"/>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Each colour of the traffic light have a rule.</a:t>
            </a:r>
            <a:endParaRPr/>
          </a:p>
          <a:p>
            <a:pPr indent="-285750" lvl="1" marL="742950" rtl="0" algn="l">
              <a:lnSpc>
                <a:spcPct val="100000"/>
              </a:lnSpc>
              <a:spcBef>
                <a:spcPts val="640"/>
              </a:spcBef>
              <a:spcAft>
                <a:spcPts val="0"/>
              </a:spcAft>
              <a:buClr>
                <a:srgbClr val="00B050"/>
              </a:buClr>
              <a:buSzPts val="3200"/>
              <a:buChar char="–"/>
            </a:pPr>
            <a:r>
              <a:rPr b="1" lang="en-GB" sz="3200">
                <a:solidFill>
                  <a:srgbClr val="00B050"/>
                </a:solidFill>
              </a:rPr>
              <a:t>‘GREEN’ </a:t>
            </a:r>
            <a:r>
              <a:rPr b="1" lang="en-GB" sz="3200"/>
              <a:t>– walk around the space.</a:t>
            </a:r>
            <a:endParaRPr/>
          </a:p>
          <a:p>
            <a:pPr indent="-285750" lvl="1" marL="742950" rtl="0" algn="l">
              <a:lnSpc>
                <a:spcPct val="100000"/>
              </a:lnSpc>
              <a:spcBef>
                <a:spcPts val="640"/>
              </a:spcBef>
              <a:spcAft>
                <a:spcPts val="0"/>
              </a:spcAft>
              <a:buClr>
                <a:srgbClr val="FFC000"/>
              </a:buClr>
              <a:buSzPts val="3200"/>
              <a:buChar char="–"/>
            </a:pPr>
            <a:r>
              <a:rPr b="1" lang="en-GB" sz="3200">
                <a:solidFill>
                  <a:srgbClr val="FFC000"/>
                </a:solidFill>
              </a:rPr>
              <a:t>‘YELLOW’ </a:t>
            </a:r>
            <a:r>
              <a:rPr b="1" lang="en-GB" sz="3200"/>
              <a:t>– stand on one leg.</a:t>
            </a:r>
            <a:endParaRPr/>
          </a:p>
          <a:p>
            <a:pPr indent="-285750" lvl="1" marL="742950" rtl="0" algn="l">
              <a:lnSpc>
                <a:spcPct val="100000"/>
              </a:lnSpc>
              <a:spcBef>
                <a:spcPts val="640"/>
              </a:spcBef>
              <a:spcAft>
                <a:spcPts val="0"/>
              </a:spcAft>
              <a:buClr>
                <a:srgbClr val="FF0000"/>
              </a:buClr>
              <a:buSzPts val="3200"/>
              <a:buChar char="–"/>
            </a:pPr>
            <a:r>
              <a:rPr b="1" lang="en-GB" sz="3200">
                <a:solidFill>
                  <a:srgbClr val="FF0000"/>
                </a:solidFill>
              </a:rPr>
              <a:t>‘RED’ </a:t>
            </a:r>
            <a:r>
              <a:rPr b="1" lang="en-GB" sz="3200"/>
              <a:t>– lie down on the ground.</a:t>
            </a:r>
            <a:endParaRPr/>
          </a:p>
          <a:p>
            <a:pPr indent="-342900" lvl="0" marL="342900" rtl="0" algn="l">
              <a:lnSpc>
                <a:spcPct val="100000"/>
              </a:lnSpc>
              <a:spcBef>
                <a:spcPts val="640"/>
              </a:spcBef>
              <a:spcAft>
                <a:spcPts val="0"/>
              </a:spcAft>
              <a:buClr>
                <a:schemeClr val="dk1"/>
              </a:buClr>
              <a:buSzPts val="3200"/>
              <a:buChar char="•"/>
            </a:pPr>
            <a:r>
              <a:rPr b="1" lang="en-GB"/>
              <a:t>When a colours is called out you must obey the rule that goes with that colour.</a:t>
            </a:r>
            <a:endParaRPr b="1"/>
          </a:p>
          <a:p>
            <a:pPr indent="-342900" lvl="0" marL="342900" rtl="0" algn="l">
              <a:lnSpc>
                <a:spcPct val="100000"/>
              </a:lnSpc>
              <a:spcBef>
                <a:spcPts val="640"/>
              </a:spcBef>
              <a:spcAft>
                <a:spcPts val="0"/>
              </a:spcAft>
              <a:buClr>
                <a:schemeClr val="dk1"/>
              </a:buClr>
              <a:buSzPts val="3200"/>
              <a:buChar char="•"/>
            </a:pPr>
            <a:r>
              <a:rPr b="1" lang="en-GB"/>
              <a:t> The winner is the last person in.</a:t>
            </a:r>
            <a:endParaRPr/>
          </a:p>
          <a:p>
            <a:pPr indent="-342900" lvl="0" marL="342900" rtl="0" algn="l">
              <a:lnSpc>
                <a:spcPct val="100000"/>
              </a:lnSpc>
              <a:spcBef>
                <a:spcPts val="640"/>
              </a:spcBef>
              <a:spcAft>
                <a:spcPts val="0"/>
              </a:spcAft>
              <a:buClr>
                <a:schemeClr val="dk1"/>
              </a:buClr>
              <a:buSzPts val="3200"/>
              <a:buChar char="•"/>
            </a:pPr>
            <a:r>
              <a:rPr b="1" lang="en-GB"/>
              <a:t>Variations - add additional colours/ categories, also colours can be replaced by numbers or names. </a:t>
            </a:r>
            <a:endParaRPr/>
          </a:p>
        </p:txBody>
      </p:sp>
      <p:sp>
        <p:nvSpPr>
          <p:cNvPr id="142" name="Google Shape;142;p13">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2013-02-01T17:12:11Z</dcterms:created>
  <dc:creator>Mark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0x0101009D8D46F7FB067A4B94AAE724597EF506</vt:lpwstr>
  </property>
  <property fmtid="{D5CDD505-2E9C-101B-9397-08002B2CF9AE}" pid="3" name="MediaServiceImageTags">
    <vt:lpwstr/>
  </property>
</Properties>
</file>