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560000" cx="106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Mon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ijQjK0UnlDT6/NHl87CvDNCnn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22" Type="http://schemas.openxmlformats.org/officeDocument/2006/relationships/font" Target="fonts/RobotoMono-italic.fntdata"/><Relationship Id="rId21" Type="http://schemas.openxmlformats.org/officeDocument/2006/relationships/font" Target="fonts/RobotoMon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Mon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customschemas.google.com/relationships/presentationmetadata" Target="meta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1dd025586_0_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1dd0255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144a908bd_1_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0144a908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1dd025586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1dd025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146" y="0"/>
            <a:ext cx="10692372" cy="646432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7"/>
          <p:cNvSpPr txBox="1"/>
          <p:nvPr>
            <p:ph type="ctrTitle"/>
          </p:nvPr>
        </p:nvSpPr>
        <p:spPr>
          <a:xfrm>
            <a:off x="364468" y="793297"/>
            <a:ext cx="9963000" cy="18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2" name="Google Shape;12;p17"/>
          <p:cNvSpPr txBox="1"/>
          <p:nvPr>
            <p:ph idx="1" type="subTitle"/>
          </p:nvPr>
        </p:nvSpPr>
        <p:spPr>
          <a:xfrm>
            <a:off x="364468" y="2761138"/>
            <a:ext cx="4960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hasCustomPrompt="1" type="title"/>
          </p:nvPr>
        </p:nvSpPr>
        <p:spPr>
          <a:xfrm>
            <a:off x="364527" y="1221675"/>
            <a:ext cx="62382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64468" y="3118105"/>
            <a:ext cx="623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0" y="70697"/>
            <a:ext cx="10692372" cy="646432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18"/>
          <p:cNvSpPr/>
          <p:nvPr/>
        </p:nvSpPr>
        <p:spPr>
          <a:xfrm>
            <a:off x="0" y="0"/>
            <a:ext cx="10692372" cy="646432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18"/>
          <p:cNvSpPr txBox="1"/>
          <p:nvPr>
            <p:ph type="title"/>
          </p:nvPr>
        </p:nvSpPr>
        <p:spPr>
          <a:xfrm>
            <a:off x="364468" y="793297"/>
            <a:ext cx="9963000" cy="18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0" y="0"/>
            <a:ext cx="5044200" cy="75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0" y="64856"/>
            <a:ext cx="5043922" cy="6466201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19"/>
          <p:cNvSpPr/>
          <p:nvPr/>
        </p:nvSpPr>
        <p:spPr>
          <a:xfrm>
            <a:off x="-146" y="0"/>
            <a:ext cx="5047751" cy="64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19"/>
          <p:cNvSpPr txBox="1"/>
          <p:nvPr>
            <p:ph type="title"/>
          </p:nvPr>
        </p:nvSpPr>
        <p:spPr>
          <a:xfrm>
            <a:off x="364497" y="736268"/>
            <a:ext cx="4334100" cy="3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5430978" y="736268"/>
            <a:ext cx="4871700" cy="6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0" y="0"/>
            <a:ext cx="10692000" cy="18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0"/>
          <p:cNvSpPr txBox="1"/>
          <p:nvPr>
            <p:ph type="title"/>
          </p:nvPr>
        </p:nvSpPr>
        <p:spPr>
          <a:xfrm>
            <a:off x="364497" y="736268"/>
            <a:ext cx="9963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364468" y="2213102"/>
            <a:ext cx="4677000" cy="4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650483" y="2213102"/>
            <a:ext cx="4677000" cy="4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0" y="0"/>
            <a:ext cx="10692000" cy="18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1"/>
          <p:cNvSpPr txBox="1"/>
          <p:nvPr>
            <p:ph type="title"/>
          </p:nvPr>
        </p:nvSpPr>
        <p:spPr>
          <a:xfrm>
            <a:off x="364497" y="736268"/>
            <a:ext cx="9963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4401600" cy="75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/>
          <p:nvPr>
            <p:ph type="title"/>
          </p:nvPr>
        </p:nvSpPr>
        <p:spPr>
          <a:xfrm>
            <a:off x="364497" y="736268"/>
            <a:ext cx="36570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364468" y="3513816"/>
            <a:ext cx="3657000" cy="3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364439" y="1173795"/>
            <a:ext cx="7305600" cy="52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/>
        </p:nvSpPr>
        <p:spPr>
          <a:xfrm>
            <a:off x="0" y="0"/>
            <a:ext cx="5346000" cy="75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 txBox="1"/>
          <p:nvPr>
            <p:ph type="title"/>
          </p:nvPr>
        </p:nvSpPr>
        <p:spPr>
          <a:xfrm>
            <a:off x="364000" y="736268"/>
            <a:ext cx="43314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1" type="subTitle"/>
          </p:nvPr>
        </p:nvSpPr>
        <p:spPr>
          <a:xfrm>
            <a:off x="356400" y="3860803"/>
            <a:ext cx="4331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5705002" y="736268"/>
            <a:ext cx="4623300" cy="6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0" y="6421627"/>
            <a:ext cx="10692000" cy="113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364468" y="6645627"/>
            <a:ext cx="93303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w6K08wrI9dA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559827" y="1074289"/>
            <a:ext cx="6941993" cy="18095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Permanent Marker"/>
              </a:rPr>
              <a:t>Cultural Art</a:t>
            </a:r>
          </a:p>
        </p:txBody>
      </p:sp>
      <p:sp>
        <p:nvSpPr>
          <p:cNvPr id="65" name="Google Shape;65;p1"/>
          <p:cNvSpPr/>
          <p:nvPr/>
        </p:nvSpPr>
        <p:spPr>
          <a:xfrm>
            <a:off x="3088683" y="3780001"/>
            <a:ext cx="4706657" cy="18095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Permanent Marker"/>
              </a:rPr>
              <a:t>Banner</a:t>
            </a: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7456" y="6620199"/>
            <a:ext cx="1590645" cy="53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1dd025586_0_12"/>
          <p:cNvSpPr txBox="1"/>
          <p:nvPr/>
        </p:nvSpPr>
        <p:spPr>
          <a:xfrm>
            <a:off x="631050" y="281500"/>
            <a:ext cx="942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595959"/>
                </a:solidFill>
              </a:rPr>
              <a:t>Images of things that I like</a:t>
            </a:r>
            <a:endParaRPr b="1" sz="2300">
              <a:solidFill>
                <a:srgbClr val="595959"/>
              </a:solidFill>
            </a:endParaRPr>
          </a:p>
        </p:txBody>
      </p:sp>
      <p:cxnSp>
        <p:nvCxnSpPr>
          <p:cNvPr id="165" name="Google Shape;165;g311dd025586_0_12"/>
          <p:cNvCxnSpPr/>
          <p:nvPr/>
        </p:nvCxnSpPr>
        <p:spPr>
          <a:xfrm flipH="1">
            <a:off x="5328300" y="824500"/>
            <a:ext cx="17700" cy="6433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g311dd025586_0_12"/>
          <p:cNvCxnSpPr/>
          <p:nvPr/>
        </p:nvCxnSpPr>
        <p:spPr>
          <a:xfrm>
            <a:off x="561900" y="4031350"/>
            <a:ext cx="9550500" cy="20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g311dd02558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076333" y="703087"/>
            <a:ext cx="8795400" cy="5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Task</a:t>
            </a:r>
            <a:r>
              <a:rPr b="0" i="0" lang="en-GB" sz="30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b="0" i="1" lang="en-GB" sz="30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What you will achieve by doing this task.</a:t>
            </a:r>
            <a:endParaRPr b="0" i="1" sz="30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482600" lvl="0" marL="584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Mono"/>
              <a:buChar char="●"/>
            </a:pPr>
            <a:r>
              <a:rPr b="0" i="0" lang="en-GB" sz="30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To gain an understanding of </a:t>
            </a: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the hot and cold colours.</a:t>
            </a:r>
            <a:endParaRPr b="0" i="0" sz="30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584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-482600" lvl="0" marL="584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Mono"/>
              <a:buChar char="●"/>
            </a:pPr>
            <a:r>
              <a:rPr b="0" i="0" lang="en-GB" sz="30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To create a banner that expresses </a:t>
            </a: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something about myself and show my understanding of hot and cold colours.</a:t>
            </a:r>
            <a:endParaRPr b="0" i="0" sz="30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170600" y="89365"/>
            <a:ext cx="102231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Step 1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Watch the video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jiah &amp; Jacob discuss the difference in warm and cool colors.&#10;&#10;Art is all around you! Create a fun and engaging learning environment for children of all ages with hands-on activities that promote connections, creativity, and critical thinking. These one-minute art lessons foster engagement online with follow-up activities using low-cost, easily accessible art materials." id="78" name="Google Shape;78;p3" title="Comparing Warm and Cool Colors | ArtQuest | NP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83" y="1409012"/>
            <a:ext cx="8955134" cy="503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/>
        </p:nvSpPr>
        <p:spPr>
          <a:xfrm>
            <a:off x="341228" y="0"/>
            <a:ext cx="102333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Step 2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i="1" lang="en-GB" sz="1800">
                <a:latin typeface="Roboto Mono"/>
                <a:ea typeface="Roboto Mono"/>
                <a:cs typeface="Roboto Mono"/>
                <a:sym typeface="Roboto Mono"/>
              </a:rPr>
              <a:t>Can you select three different cold colours and three different                hot colours?       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584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/>
              <a:t>                               You teacher will give you a sheet to do this on.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4"/>
          <p:cNvGrpSpPr/>
          <p:nvPr/>
        </p:nvGrpSpPr>
        <p:grpSpPr>
          <a:xfrm>
            <a:off x="1311455" y="1267866"/>
            <a:ext cx="8292824" cy="5970665"/>
            <a:chOff x="895736" y="341776"/>
            <a:chExt cx="8744016" cy="6755674"/>
          </a:xfrm>
        </p:grpSpPr>
        <p:sp>
          <p:nvSpPr>
            <p:cNvPr id="86" name="Google Shape;86;p4"/>
            <p:cNvSpPr txBox="1"/>
            <p:nvPr/>
          </p:nvSpPr>
          <p:spPr>
            <a:xfrm>
              <a:off x="895736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Hot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5928751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Cold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132725" y="1246600"/>
              <a:ext cx="3237000" cy="1508100"/>
            </a:xfrm>
            <a:prstGeom prst="rect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86125" y="2995875"/>
              <a:ext cx="1930200" cy="1930200"/>
            </a:xfrm>
            <a:prstGeom prst="ellipse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635375" y="5167250"/>
              <a:ext cx="2231700" cy="19302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271500" y="1246600"/>
              <a:ext cx="3237000" cy="1508100"/>
            </a:xfrm>
            <a:prstGeom prst="rect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924900" y="2995875"/>
              <a:ext cx="1930200" cy="1930200"/>
            </a:xfrm>
            <a:prstGeom prst="ellipse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74150" y="5167250"/>
              <a:ext cx="2231700" cy="19302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" name="Google Shape;9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/>
        </p:nvSpPr>
        <p:spPr>
          <a:xfrm>
            <a:off x="0" y="147386"/>
            <a:ext cx="106920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Step </a:t>
            </a:r>
            <a:r>
              <a:rPr b="1" lang="en-GB" sz="22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i="1" lang="en-GB" sz="1800">
                <a:latin typeface="Roboto Mono"/>
                <a:ea typeface="Roboto Mono"/>
                <a:cs typeface="Roboto Mono"/>
                <a:sym typeface="Roboto Mono"/>
              </a:rPr>
              <a:t>Can you say where you might see the hot and cold colours you have </a:t>
            </a:r>
            <a:r>
              <a:rPr i="1" lang="en-GB" sz="1800">
                <a:latin typeface="Roboto Mono"/>
                <a:ea typeface="Roboto Mono"/>
                <a:cs typeface="Roboto Mono"/>
                <a:sym typeface="Roboto Mono"/>
              </a:rPr>
              <a:t>chosen</a:t>
            </a:r>
            <a:r>
              <a:rPr i="1" lang="en-GB" sz="1800"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1311455" y="1267866"/>
            <a:ext cx="8292824" cy="5970665"/>
            <a:chOff x="895736" y="341776"/>
            <a:chExt cx="8744016" cy="6755674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895736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Hot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5928751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Cold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132725" y="1246600"/>
              <a:ext cx="3237000" cy="15081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1786125" y="2995875"/>
              <a:ext cx="1930200" cy="1930200"/>
            </a:xfrm>
            <a:prstGeom prst="ellipse">
              <a:avLst/>
            </a:prstGeom>
            <a:solidFill>
              <a:srgbClr val="FF9900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635375" y="5167250"/>
              <a:ext cx="2231700" cy="1930200"/>
            </a:xfrm>
            <a:prstGeom prst="triangle">
              <a:avLst>
                <a:gd fmla="val 50000" name="adj"/>
              </a:avLst>
            </a:prstGeom>
            <a:solidFill>
              <a:srgbClr val="FFFF00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271500" y="1246600"/>
              <a:ext cx="3237000" cy="1508100"/>
            </a:xfrm>
            <a:prstGeom prst="rect">
              <a:avLst/>
            </a:prstGeom>
            <a:solidFill>
              <a:srgbClr val="70EB3B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924900" y="2995875"/>
              <a:ext cx="1930200" cy="1930200"/>
            </a:xfrm>
            <a:prstGeom prst="ellipse">
              <a:avLst/>
            </a:prstGeom>
            <a:solidFill>
              <a:srgbClr val="0000FF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774150" y="5167250"/>
              <a:ext cx="2231700" cy="1930200"/>
            </a:xfrm>
            <a:prstGeom prst="triangle">
              <a:avLst>
                <a:gd fmla="val 50000" name="adj"/>
              </a:avLst>
            </a:prstGeom>
            <a:solidFill>
              <a:srgbClr val="999999"/>
            </a:solidFill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3"/>
          <p:cNvSpPr txBox="1"/>
          <p:nvPr/>
        </p:nvSpPr>
        <p:spPr>
          <a:xfrm>
            <a:off x="180950" y="2473075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Fire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93125" y="6144075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Sun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80950" y="4064700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Flowers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8660600" y="3061288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Forest 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8833100" y="4064700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 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8660600" y="5848900"/>
            <a:ext cx="174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Clouds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0" y="165538"/>
            <a:ext cx="10393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Step 4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i="1" lang="en-GB" sz="1800">
                <a:latin typeface="Roboto Mono"/>
                <a:ea typeface="Roboto Mono"/>
                <a:cs typeface="Roboto Mono"/>
                <a:sym typeface="Roboto Mono"/>
              </a:rPr>
              <a:t>Making a list of the things you like.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1025425" y="1347125"/>
            <a:ext cx="82437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can be done as a class, writing the list here as the students suggest ideas. Then they go and do some drawing of the things they like from the list.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Have them try drawing at least three different things they like.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0" y="165538"/>
            <a:ext cx="103935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Step 5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Setting up your artwork.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Your artwork will be on an A3 size piece of paper. There will be two set ways you can set up your artwork. 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28" name="Google Shape;128;p15"/>
          <p:cNvGrpSpPr/>
          <p:nvPr/>
        </p:nvGrpSpPr>
        <p:grpSpPr>
          <a:xfrm rot="5400000">
            <a:off x="1548066" y="1786140"/>
            <a:ext cx="2672145" cy="4160073"/>
            <a:chOff x="309125" y="1186950"/>
            <a:chExt cx="1731000" cy="2374200"/>
          </a:xfrm>
        </p:grpSpPr>
        <p:sp>
          <p:nvSpPr>
            <p:cNvPr id="129" name="Google Shape;129;p15"/>
            <p:cNvSpPr/>
            <p:nvPr/>
          </p:nvSpPr>
          <p:spPr>
            <a:xfrm>
              <a:off x="309125" y="1186950"/>
              <a:ext cx="865500" cy="7914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174625" y="1186950"/>
              <a:ext cx="865500" cy="791400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09125" y="1978350"/>
              <a:ext cx="865500" cy="791400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174625" y="2769750"/>
              <a:ext cx="865500" cy="791400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174625" y="1978350"/>
              <a:ext cx="865500" cy="7914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09125" y="2769750"/>
              <a:ext cx="865500" cy="7914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5930800" y="2046475"/>
            <a:ext cx="3961500" cy="4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paper is divided into 6 sections.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Colour 3 squares in a cold colour.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Colour 3 squares in a hot colour.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You will have 2 different images to place in the squares.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These can be drawn by you and copied.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These can be pictures from a magazine.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These can be photocopies of images you like.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357624" y="1413825"/>
            <a:ext cx="10176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COLOUR: 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Select 1 cold colour and 1 hot colour.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" name="Google Shape;137;p15"/>
          <p:cNvCxnSpPr>
            <a:endCxn id="131" idx="1"/>
          </p:cNvCxnSpPr>
          <p:nvPr/>
        </p:nvCxnSpPr>
        <p:spPr>
          <a:xfrm>
            <a:off x="2694238" y="1930105"/>
            <a:ext cx="189900" cy="600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5"/>
          <p:cNvCxnSpPr>
            <a:endCxn id="129" idx="1"/>
          </p:cNvCxnSpPr>
          <p:nvPr/>
        </p:nvCxnSpPr>
        <p:spPr>
          <a:xfrm flipH="1">
            <a:off x="4270829" y="1869805"/>
            <a:ext cx="273300" cy="66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144a908bd_1_0"/>
          <p:cNvSpPr txBox="1"/>
          <p:nvPr/>
        </p:nvSpPr>
        <p:spPr>
          <a:xfrm>
            <a:off x="0" y="165538"/>
            <a:ext cx="10393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Example</a:t>
            </a:r>
            <a:r>
              <a:rPr b="0" i="1" lang="en-GB" sz="1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1" sz="1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5" name="Google Shape;145;g30144a908b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25" y="738538"/>
            <a:ext cx="9217345" cy="651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0144a908b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8825" y="7004475"/>
            <a:ext cx="1282226" cy="4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g311dd025586_0_0"/>
          <p:cNvGrpSpPr/>
          <p:nvPr/>
        </p:nvGrpSpPr>
        <p:grpSpPr>
          <a:xfrm>
            <a:off x="895736" y="341776"/>
            <a:ext cx="8744016" cy="6755674"/>
            <a:chOff x="895736" y="341776"/>
            <a:chExt cx="8744016" cy="6755674"/>
          </a:xfrm>
        </p:grpSpPr>
        <p:sp>
          <p:nvSpPr>
            <p:cNvPr id="152" name="Google Shape;152;g311dd025586_0_0"/>
            <p:cNvSpPr txBox="1"/>
            <p:nvPr/>
          </p:nvSpPr>
          <p:spPr>
            <a:xfrm>
              <a:off x="895736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Hot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153" name="Google Shape;153;g311dd025586_0_0"/>
            <p:cNvSpPr txBox="1"/>
            <p:nvPr/>
          </p:nvSpPr>
          <p:spPr>
            <a:xfrm>
              <a:off x="5928751" y="341776"/>
              <a:ext cx="37110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900">
                  <a:solidFill>
                    <a:srgbClr val="595959"/>
                  </a:solidFill>
                </a:rPr>
                <a:t>Cold colours</a:t>
              </a:r>
              <a:endParaRPr b="1" sz="3900">
                <a:solidFill>
                  <a:srgbClr val="595959"/>
                </a:solidFill>
              </a:endParaRPr>
            </a:p>
          </p:txBody>
        </p:sp>
        <p:sp>
          <p:nvSpPr>
            <p:cNvPr id="154" name="Google Shape;154;g311dd025586_0_0"/>
            <p:cNvSpPr/>
            <p:nvPr/>
          </p:nvSpPr>
          <p:spPr>
            <a:xfrm>
              <a:off x="1132725" y="1246600"/>
              <a:ext cx="3237000" cy="1508100"/>
            </a:xfrm>
            <a:prstGeom prst="rect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" name="Google Shape;155;g311dd025586_0_0"/>
            <p:cNvSpPr/>
            <p:nvPr/>
          </p:nvSpPr>
          <p:spPr>
            <a:xfrm>
              <a:off x="1786125" y="2995875"/>
              <a:ext cx="1930200" cy="1930200"/>
            </a:xfrm>
            <a:prstGeom prst="ellipse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g311dd025586_0_0"/>
            <p:cNvSpPr/>
            <p:nvPr/>
          </p:nvSpPr>
          <p:spPr>
            <a:xfrm>
              <a:off x="1635375" y="5167250"/>
              <a:ext cx="2231700" cy="19302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g311dd025586_0_0"/>
            <p:cNvSpPr/>
            <p:nvPr/>
          </p:nvSpPr>
          <p:spPr>
            <a:xfrm>
              <a:off x="6271500" y="1246600"/>
              <a:ext cx="3237000" cy="1508100"/>
            </a:xfrm>
            <a:prstGeom prst="rect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6050" lIns="116050" spcFirstLastPara="1" rIns="116050" wrap="square" tIns="116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g311dd025586_0_0"/>
            <p:cNvSpPr/>
            <p:nvPr/>
          </p:nvSpPr>
          <p:spPr>
            <a:xfrm>
              <a:off x="6924900" y="2995875"/>
              <a:ext cx="1930200" cy="1930200"/>
            </a:xfrm>
            <a:prstGeom prst="ellipse">
              <a:avLst/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g311dd025586_0_0"/>
            <p:cNvSpPr/>
            <p:nvPr/>
          </p:nvSpPr>
          <p:spPr>
            <a:xfrm>
              <a:off x="6774150" y="5167250"/>
              <a:ext cx="2231700" cy="19302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